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1"/>
  </p:notesMasterIdLst>
  <p:sldIdLst>
    <p:sldId id="258" r:id="rId2"/>
    <p:sldId id="259" r:id="rId3"/>
    <p:sldId id="257" r:id="rId4"/>
    <p:sldId id="260" r:id="rId5"/>
    <p:sldId id="261" r:id="rId6"/>
    <p:sldId id="262" r:id="rId7"/>
    <p:sldId id="263" r:id="rId8"/>
    <p:sldId id="264" r:id="rId9"/>
    <p:sldId id="265" r:id="rId10"/>
    <p:sldId id="266" r:id="rId11"/>
    <p:sldId id="273"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2" r:id="rId25"/>
    <p:sldId id="290" r:id="rId26"/>
    <p:sldId id="291" r:id="rId27"/>
    <p:sldId id="292" r:id="rId28"/>
    <p:sldId id="283" r:id="rId29"/>
    <p:sldId id="281" r:id="rId30"/>
    <p:sldId id="280" r:id="rId31"/>
    <p:sldId id="284" r:id="rId32"/>
    <p:sldId id="287" r:id="rId33"/>
    <p:sldId id="286" r:id="rId34"/>
    <p:sldId id="285" r:id="rId35"/>
    <p:sldId id="300" r:id="rId36"/>
    <p:sldId id="288" r:id="rId37"/>
    <p:sldId id="301" r:id="rId38"/>
    <p:sldId id="302" r:id="rId39"/>
    <p:sldId id="303" r:id="rId40"/>
    <p:sldId id="289" r:id="rId41"/>
    <p:sldId id="293" r:id="rId42"/>
    <p:sldId id="294" r:id="rId43"/>
    <p:sldId id="295" r:id="rId44"/>
    <p:sldId id="296" r:id="rId45"/>
    <p:sldId id="297" r:id="rId46"/>
    <p:sldId id="298" r:id="rId47"/>
    <p:sldId id="299" r:id="rId48"/>
    <p:sldId id="304" r:id="rId49"/>
    <p:sldId id="30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84FF9-6823-4036-B631-CC0414678120}" type="datetimeFigureOut">
              <a:rPr lang="en-US" smtClean="0"/>
              <a:t>5/15/2021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7A7F96-A9D1-438F-A3E6-7058D122577C}" type="slidenum">
              <a:rPr lang="en-US" smtClean="0"/>
              <a:t>‹#›</a:t>
            </a:fld>
            <a:endParaRPr lang="en-US"/>
          </a:p>
        </p:txBody>
      </p:sp>
    </p:spTree>
    <p:extLst>
      <p:ext uri="{BB962C8B-B14F-4D97-AF65-F5344CB8AC3E}">
        <p14:creationId xmlns:p14="http://schemas.microsoft.com/office/powerpoint/2010/main" val="10657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A7F96-A9D1-438F-A3E6-7058D122577C}" type="slidenum">
              <a:rPr lang="en-US" smtClean="0"/>
              <a:t>12</a:t>
            </a:fld>
            <a:endParaRPr lang="en-US"/>
          </a:p>
        </p:txBody>
      </p:sp>
    </p:spTree>
    <p:extLst>
      <p:ext uri="{BB962C8B-B14F-4D97-AF65-F5344CB8AC3E}">
        <p14:creationId xmlns:p14="http://schemas.microsoft.com/office/powerpoint/2010/main" val="8763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A7F96-A9D1-438F-A3E6-7058D122577C}" type="slidenum">
              <a:rPr lang="en-US" smtClean="0"/>
              <a:t>22</a:t>
            </a:fld>
            <a:endParaRPr lang="en-US"/>
          </a:p>
        </p:txBody>
      </p:sp>
    </p:spTree>
    <p:extLst>
      <p:ext uri="{BB962C8B-B14F-4D97-AF65-F5344CB8AC3E}">
        <p14:creationId xmlns:p14="http://schemas.microsoft.com/office/powerpoint/2010/main" val="251357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A7F96-A9D1-438F-A3E6-7058D122577C}" type="slidenum">
              <a:rPr lang="en-US" smtClean="0"/>
              <a:t>29</a:t>
            </a:fld>
            <a:endParaRPr lang="en-US"/>
          </a:p>
        </p:txBody>
      </p:sp>
    </p:spTree>
    <p:extLst>
      <p:ext uri="{BB962C8B-B14F-4D97-AF65-F5344CB8AC3E}">
        <p14:creationId xmlns:p14="http://schemas.microsoft.com/office/powerpoint/2010/main" val="384076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10513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BC6898-4ED4-448F-AA7C-9C1C7A80CEB3}"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3686241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598987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78224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2469299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2107443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1050201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178993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658688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343023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2477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BC6898-4ED4-448F-AA7C-9C1C7A80CEB3}"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417478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BC6898-4ED4-448F-AA7C-9C1C7A80CEB3}"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304743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222792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398434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0BC6898-4ED4-448F-AA7C-9C1C7A80CEB3}" type="datetimeFigureOut">
              <a:rPr lang="en-US" smtClean="0"/>
              <a:t>5/15/2021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972653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0BC6898-4ED4-448F-AA7C-9C1C7A80CEB3}"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3C1C5-CD54-4E56-83AB-A780BDA598C1}" type="slidenum">
              <a:rPr lang="en-US" smtClean="0"/>
              <a:t>‹#›</a:t>
            </a:fld>
            <a:endParaRPr lang="en-US"/>
          </a:p>
        </p:txBody>
      </p:sp>
    </p:spTree>
    <p:extLst>
      <p:ext uri="{BB962C8B-B14F-4D97-AF65-F5344CB8AC3E}">
        <p14:creationId xmlns:p14="http://schemas.microsoft.com/office/powerpoint/2010/main" val="412186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0BC6898-4ED4-448F-AA7C-9C1C7A80CEB3}" type="datetimeFigureOut">
              <a:rPr lang="en-US" smtClean="0"/>
              <a:t>5/15/2021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713C1C5-CD54-4E56-83AB-A780BDA598C1}" type="slidenum">
              <a:rPr lang="en-US" smtClean="0"/>
              <a:t>‹#›</a:t>
            </a:fld>
            <a:endParaRPr lang="en-US"/>
          </a:p>
        </p:txBody>
      </p:sp>
    </p:spTree>
    <p:extLst>
      <p:ext uri="{BB962C8B-B14F-4D97-AF65-F5344CB8AC3E}">
        <p14:creationId xmlns:p14="http://schemas.microsoft.com/office/powerpoint/2010/main" val="357059697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devops/what-is-devops/#microservices"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aws.amazon.com/devops/continuous-integration/" TargetMode="External"/><Relationship Id="rId5" Type="http://schemas.openxmlformats.org/officeDocument/2006/relationships/image" Target="../media/image42.png"/><Relationship Id="rId4" Type="http://schemas.openxmlformats.org/officeDocument/2006/relationships/hyperlink" Target="https://aws.amazon.com/devops/continuous-delivery/"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devops/continuous-delivery/" TargetMode="External"/><Relationship Id="rId7" Type="http://schemas.openxmlformats.org/officeDocument/2006/relationships/image" Target="../media/image41.png"/><Relationship Id="rId2" Type="http://schemas.openxmlformats.org/officeDocument/2006/relationships/hyperlink" Target="https://aws.amazon.com/devops/continuous-integration/"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aws.amazon.com/devops/what-is-devops/#iac" TargetMode="External"/><Relationship Id="rId4" Type="http://schemas.openxmlformats.org/officeDocument/2006/relationships/hyperlink" Target="https://aws.amazon.com/devops/what-is-devops/#monitorin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devops/what-is-devops/#policyascode" TargetMode="External"/><Relationship Id="rId2" Type="http://schemas.openxmlformats.org/officeDocument/2006/relationships/hyperlink" Target="https://aws.amazon.com/devops/what-is-devops/#communication"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Role of APIs in DevOps | Nordic APIs |">
            <a:extLst>
              <a:ext uri="{FF2B5EF4-FFF2-40B4-BE49-F238E27FC236}">
                <a16:creationId xmlns:a16="http://schemas.microsoft.com/office/drawing/2014/main" id="{83A75AE4-5797-4439-8FD8-44E078B51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6264" y="506437"/>
            <a:ext cx="9453489" cy="574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1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9998-9C5F-4E54-9C71-4A1E12582B23}"/>
              </a:ext>
            </a:extLst>
          </p:cNvPr>
          <p:cNvSpPr>
            <a:spLocks noGrp="1"/>
          </p:cNvSpPr>
          <p:nvPr>
            <p:ph type="title"/>
          </p:nvPr>
        </p:nvSpPr>
        <p:spPr/>
        <p:txBody>
          <a:bodyPr/>
          <a:lstStyle/>
          <a:p>
            <a:r>
              <a:rPr lang="en-US" b="1" u="sng" dirty="0"/>
              <a:t>SDLC Models</a:t>
            </a:r>
          </a:p>
        </p:txBody>
      </p:sp>
      <p:pic>
        <p:nvPicPr>
          <p:cNvPr id="5" name="Picture 4">
            <a:extLst>
              <a:ext uri="{FF2B5EF4-FFF2-40B4-BE49-F238E27FC236}">
                <a16:creationId xmlns:a16="http://schemas.microsoft.com/office/drawing/2014/main" id="{264B6858-BC2E-47CA-95FB-AE8F4B4DB919}"/>
              </a:ext>
            </a:extLst>
          </p:cNvPr>
          <p:cNvPicPr>
            <a:picLocks noChangeAspect="1"/>
          </p:cNvPicPr>
          <p:nvPr/>
        </p:nvPicPr>
        <p:blipFill rotWithShape="1">
          <a:blip r:embed="rId2"/>
          <a:srcRect l="17562" t="27012" r="16000" b="13829"/>
          <a:stretch/>
        </p:blipFill>
        <p:spPr>
          <a:xfrm>
            <a:off x="1114225" y="1853248"/>
            <a:ext cx="8100114" cy="4055184"/>
          </a:xfrm>
          <a:prstGeom prst="rect">
            <a:avLst/>
          </a:prstGeom>
        </p:spPr>
      </p:pic>
    </p:spTree>
    <p:extLst>
      <p:ext uri="{BB962C8B-B14F-4D97-AF65-F5344CB8AC3E}">
        <p14:creationId xmlns:p14="http://schemas.microsoft.com/office/powerpoint/2010/main" val="329379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IRA Waterfall Model - Javatpoint">
            <a:extLst>
              <a:ext uri="{FF2B5EF4-FFF2-40B4-BE49-F238E27FC236}">
                <a16:creationId xmlns:a16="http://schemas.microsoft.com/office/drawing/2014/main" id="{B109A3A0-78D3-4309-88C9-D044C8D464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775" y="618978"/>
            <a:ext cx="9931791" cy="578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2841-B495-4898-9192-953AF0F1C620}"/>
              </a:ext>
            </a:extLst>
          </p:cNvPr>
          <p:cNvSpPr>
            <a:spLocks noGrp="1"/>
          </p:cNvSpPr>
          <p:nvPr>
            <p:ph type="title"/>
          </p:nvPr>
        </p:nvSpPr>
        <p:spPr/>
        <p:txBody>
          <a:bodyPr/>
          <a:lstStyle/>
          <a:p>
            <a:r>
              <a:rPr lang="en-US" b="1" u="sng" dirty="0"/>
              <a:t>Waterfall Model</a:t>
            </a:r>
          </a:p>
        </p:txBody>
      </p:sp>
      <p:pic>
        <p:nvPicPr>
          <p:cNvPr id="4" name="Picture 3">
            <a:extLst>
              <a:ext uri="{FF2B5EF4-FFF2-40B4-BE49-F238E27FC236}">
                <a16:creationId xmlns:a16="http://schemas.microsoft.com/office/drawing/2014/main" id="{16083984-317E-4C32-ADC8-0542131D87CA}"/>
              </a:ext>
            </a:extLst>
          </p:cNvPr>
          <p:cNvPicPr>
            <a:picLocks noChangeAspect="1"/>
          </p:cNvPicPr>
          <p:nvPr/>
        </p:nvPicPr>
        <p:blipFill rotWithShape="1">
          <a:blip r:embed="rId3"/>
          <a:srcRect l="10962" t="29925" r="10524" b="18343"/>
          <a:stretch/>
        </p:blipFill>
        <p:spPr>
          <a:xfrm>
            <a:off x="1223889" y="2165459"/>
            <a:ext cx="7976382" cy="3546024"/>
          </a:xfrm>
          <a:prstGeom prst="rect">
            <a:avLst/>
          </a:prstGeom>
        </p:spPr>
      </p:pic>
    </p:spTree>
    <p:extLst>
      <p:ext uri="{BB962C8B-B14F-4D97-AF65-F5344CB8AC3E}">
        <p14:creationId xmlns:p14="http://schemas.microsoft.com/office/powerpoint/2010/main" val="133332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7A19-6807-4351-A740-C065046ACB51}"/>
              </a:ext>
            </a:extLst>
          </p:cNvPr>
          <p:cNvSpPr>
            <a:spLocks noGrp="1"/>
          </p:cNvSpPr>
          <p:nvPr>
            <p:ph type="title"/>
          </p:nvPr>
        </p:nvSpPr>
        <p:spPr/>
        <p:txBody>
          <a:bodyPr/>
          <a:lstStyle/>
          <a:p>
            <a:r>
              <a:rPr lang="en-US" sz="3600" b="1" u="sng" dirty="0"/>
              <a:t>ADVANATAGES OF WATERFALL MODEL</a:t>
            </a:r>
          </a:p>
        </p:txBody>
      </p:sp>
      <p:pic>
        <p:nvPicPr>
          <p:cNvPr id="4" name="Picture 3">
            <a:extLst>
              <a:ext uri="{FF2B5EF4-FFF2-40B4-BE49-F238E27FC236}">
                <a16:creationId xmlns:a16="http://schemas.microsoft.com/office/drawing/2014/main" id="{8BD3B0F3-BA13-418E-BE13-A598D80E485E}"/>
              </a:ext>
            </a:extLst>
          </p:cNvPr>
          <p:cNvPicPr>
            <a:picLocks noChangeAspect="1"/>
          </p:cNvPicPr>
          <p:nvPr/>
        </p:nvPicPr>
        <p:blipFill rotWithShape="1">
          <a:blip r:embed="rId2"/>
          <a:srcRect l="22862" t="29925" r="13115" b="22653"/>
          <a:stretch/>
        </p:blipFill>
        <p:spPr>
          <a:xfrm>
            <a:off x="450166" y="2601558"/>
            <a:ext cx="10227212" cy="3803724"/>
          </a:xfrm>
          <a:prstGeom prst="rect">
            <a:avLst/>
          </a:prstGeom>
        </p:spPr>
      </p:pic>
    </p:spTree>
    <p:extLst>
      <p:ext uri="{BB962C8B-B14F-4D97-AF65-F5344CB8AC3E}">
        <p14:creationId xmlns:p14="http://schemas.microsoft.com/office/powerpoint/2010/main" val="135853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A694-2778-4103-84F6-BF1B3E2168DA}"/>
              </a:ext>
            </a:extLst>
          </p:cNvPr>
          <p:cNvSpPr>
            <a:spLocks noGrp="1"/>
          </p:cNvSpPr>
          <p:nvPr>
            <p:ph type="title"/>
          </p:nvPr>
        </p:nvSpPr>
        <p:spPr/>
        <p:txBody>
          <a:bodyPr/>
          <a:lstStyle/>
          <a:p>
            <a:r>
              <a:rPr lang="en-US" sz="3200" b="1" u="sng" dirty="0"/>
              <a:t>DISADVANATAGES OF WATERFALL MODEL</a:t>
            </a:r>
            <a:endParaRPr lang="en-US" sz="3200" dirty="0"/>
          </a:p>
        </p:txBody>
      </p:sp>
      <p:pic>
        <p:nvPicPr>
          <p:cNvPr id="4" name="Content Placeholder 3">
            <a:extLst>
              <a:ext uri="{FF2B5EF4-FFF2-40B4-BE49-F238E27FC236}">
                <a16:creationId xmlns:a16="http://schemas.microsoft.com/office/drawing/2014/main" id="{50EF1821-43AF-4F04-8414-6C1799B5D19B}"/>
              </a:ext>
            </a:extLst>
          </p:cNvPr>
          <p:cNvPicPr>
            <a:picLocks noGrp="1" noChangeAspect="1"/>
          </p:cNvPicPr>
          <p:nvPr>
            <p:ph idx="1"/>
          </p:nvPr>
        </p:nvPicPr>
        <p:blipFill rotWithShape="1">
          <a:blip r:embed="rId2"/>
          <a:srcRect l="11275" t="32804" r="12004" b="17490"/>
          <a:stretch/>
        </p:blipFill>
        <p:spPr>
          <a:xfrm>
            <a:off x="1069145" y="1853248"/>
            <a:ext cx="10635175" cy="4266198"/>
          </a:xfrm>
          <a:prstGeom prst="rect">
            <a:avLst/>
          </a:prstGeom>
        </p:spPr>
      </p:pic>
    </p:spTree>
    <p:extLst>
      <p:ext uri="{BB962C8B-B14F-4D97-AF65-F5344CB8AC3E}">
        <p14:creationId xmlns:p14="http://schemas.microsoft.com/office/powerpoint/2010/main" val="134350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5634-FA39-4CA9-A5D3-0B11B387A94C}"/>
              </a:ext>
            </a:extLst>
          </p:cNvPr>
          <p:cNvSpPr>
            <a:spLocks noGrp="1"/>
          </p:cNvSpPr>
          <p:nvPr>
            <p:ph type="title"/>
          </p:nvPr>
        </p:nvSpPr>
        <p:spPr/>
        <p:txBody>
          <a:bodyPr/>
          <a:lstStyle/>
          <a:p>
            <a:r>
              <a:rPr lang="en-US" b="1" dirty="0"/>
              <a:t>AGILE MODEL</a:t>
            </a:r>
          </a:p>
        </p:txBody>
      </p:sp>
      <p:pic>
        <p:nvPicPr>
          <p:cNvPr id="4" name="Content Placeholder 3">
            <a:extLst>
              <a:ext uri="{FF2B5EF4-FFF2-40B4-BE49-F238E27FC236}">
                <a16:creationId xmlns:a16="http://schemas.microsoft.com/office/drawing/2014/main" id="{1245C520-85C2-4036-9ADC-93BD3BB3CDF3}"/>
              </a:ext>
            </a:extLst>
          </p:cNvPr>
          <p:cNvPicPr>
            <a:picLocks noGrp="1" noChangeAspect="1"/>
          </p:cNvPicPr>
          <p:nvPr>
            <p:ph idx="1"/>
          </p:nvPr>
        </p:nvPicPr>
        <p:blipFill rotWithShape="1">
          <a:blip r:embed="rId2"/>
          <a:srcRect l="9201" t="28193" r="8799" b="12796"/>
          <a:stretch/>
        </p:blipFill>
        <p:spPr>
          <a:xfrm>
            <a:off x="886265" y="1702190"/>
            <a:ext cx="9748910" cy="4703092"/>
          </a:xfrm>
          <a:prstGeom prst="rect">
            <a:avLst/>
          </a:prstGeom>
        </p:spPr>
      </p:pic>
    </p:spTree>
    <p:extLst>
      <p:ext uri="{BB962C8B-B14F-4D97-AF65-F5344CB8AC3E}">
        <p14:creationId xmlns:p14="http://schemas.microsoft.com/office/powerpoint/2010/main" val="160683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3C2E-2694-4590-BDAA-57CC0E339D65}"/>
              </a:ext>
            </a:extLst>
          </p:cNvPr>
          <p:cNvSpPr>
            <a:spLocks noGrp="1"/>
          </p:cNvSpPr>
          <p:nvPr>
            <p:ph type="title"/>
          </p:nvPr>
        </p:nvSpPr>
        <p:spPr/>
        <p:txBody>
          <a:bodyPr/>
          <a:lstStyle/>
          <a:p>
            <a:r>
              <a:rPr lang="en-US" sz="3600" b="1" u="sng" dirty="0"/>
              <a:t>ADVANTAGES OF AGILE MODEL</a:t>
            </a:r>
          </a:p>
        </p:txBody>
      </p:sp>
      <p:pic>
        <p:nvPicPr>
          <p:cNvPr id="4" name="Content Placeholder 3">
            <a:extLst>
              <a:ext uri="{FF2B5EF4-FFF2-40B4-BE49-F238E27FC236}">
                <a16:creationId xmlns:a16="http://schemas.microsoft.com/office/drawing/2014/main" id="{C049935C-66F1-411A-AF6B-55E083B2FB14}"/>
              </a:ext>
            </a:extLst>
          </p:cNvPr>
          <p:cNvPicPr>
            <a:picLocks noGrp="1" noChangeAspect="1"/>
          </p:cNvPicPr>
          <p:nvPr>
            <p:ph idx="1"/>
          </p:nvPr>
        </p:nvPicPr>
        <p:blipFill rotWithShape="1">
          <a:blip r:embed="rId2"/>
          <a:srcRect l="13160" t="32803" r="9518" b="16150"/>
          <a:stretch/>
        </p:blipFill>
        <p:spPr>
          <a:xfrm>
            <a:off x="1096277" y="1674055"/>
            <a:ext cx="9074665" cy="4515729"/>
          </a:xfrm>
          <a:prstGeom prst="rect">
            <a:avLst/>
          </a:prstGeom>
        </p:spPr>
      </p:pic>
    </p:spTree>
    <p:extLst>
      <p:ext uri="{BB962C8B-B14F-4D97-AF65-F5344CB8AC3E}">
        <p14:creationId xmlns:p14="http://schemas.microsoft.com/office/powerpoint/2010/main" val="64181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D9EF-33F0-4DA8-AAA8-E56AA48DE626}"/>
              </a:ext>
            </a:extLst>
          </p:cNvPr>
          <p:cNvSpPr>
            <a:spLocks noGrp="1"/>
          </p:cNvSpPr>
          <p:nvPr>
            <p:ph type="title"/>
          </p:nvPr>
        </p:nvSpPr>
        <p:spPr/>
        <p:txBody>
          <a:bodyPr/>
          <a:lstStyle/>
          <a:p>
            <a:r>
              <a:rPr lang="en-US" sz="4000" b="1" u="sng" dirty="0"/>
              <a:t>DISADVANTAGES OF AGILE MODEL</a:t>
            </a:r>
            <a:endParaRPr lang="en-US" sz="4000" dirty="0"/>
          </a:p>
        </p:txBody>
      </p:sp>
      <p:pic>
        <p:nvPicPr>
          <p:cNvPr id="4" name="Content Placeholder 3">
            <a:extLst>
              <a:ext uri="{FF2B5EF4-FFF2-40B4-BE49-F238E27FC236}">
                <a16:creationId xmlns:a16="http://schemas.microsoft.com/office/drawing/2014/main" id="{98CC98A6-A501-4DDA-9265-A9247269786A}"/>
              </a:ext>
            </a:extLst>
          </p:cNvPr>
          <p:cNvPicPr>
            <a:picLocks noGrp="1" noChangeAspect="1"/>
          </p:cNvPicPr>
          <p:nvPr>
            <p:ph idx="1"/>
          </p:nvPr>
        </p:nvPicPr>
        <p:blipFill rotWithShape="1">
          <a:blip r:embed="rId2"/>
          <a:srcRect l="14856" t="32803" r="12381" b="17826"/>
          <a:stretch/>
        </p:blipFill>
        <p:spPr>
          <a:xfrm>
            <a:off x="1139482" y="1716257"/>
            <a:ext cx="9734843" cy="4445391"/>
          </a:xfrm>
          <a:prstGeom prst="rect">
            <a:avLst/>
          </a:prstGeom>
        </p:spPr>
      </p:pic>
    </p:spTree>
    <p:extLst>
      <p:ext uri="{BB962C8B-B14F-4D97-AF65-F5344CB8AC3E}">
        <p14:creationId xmlns:p14="http://schemas.microsoft.com/office/powerpoint/2010/main" val="347734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1868-822E-49F4-8A68-F6762649FF55}"/>
              </a:ext>
            </a:extLst>
          </p:cNvPr>
          <p:cNvSpPr>
            <a:spLocks noGrp="1"/>
          </p:cNvSpPr>
          <p:nvPr>
            <p:ph type="title"/>
          </p:nvPr>
        </p:nvSpPr>
        <p:spPr/>
        <p:txBody>
          <a:bodyPr/>
          <a:lstStyle/>
          <a:p>
            <a:r>
              <a:rPr lang="en-US" b="1" u="sng" dirty="0"/>
              <a:t>LEAN MODEL</a:t>
            </a:r>
          </a:p>
        </p:txBody>
      </p:sp>
      <p:pic>
        <p:nvPicPr>
          <p:cNvPr id="4" name="Content Placeholder 3">
            <a:extLst>
              <a:ext uri="{FF2B5EF4-FFF2-40B4-BE49-F238E27FC236}">
                <a16:creationId xmlns:a16="http://schemas.microsoft.com/office/drawing/2014/main" id="{8CAA9D42-3DC1-4FC0-880B-5B4181177226}"/>
              </a:ext>
            </a:extLst>
          </p:cNvPr>
          <p:cNvPicPr>
            <a:picLocks noGrp="1" noChangeAspect="1"/>
          </p:cNvPicPr>
          <p:nvPr>
            <p:ph idx="1"/>
          </p:nvPr>
        </p:nvPicPr>
        <p:blipFill rotWithShape="1">
          <a:blip r:embed="rId2"/>
          <a:srcRect l="8824" t="28864" r="12004" b="12796"/>
          <a:stretch/>
        </p:blipFill>
        <p:spPr>
          <a:xfrm>
            <a:off x="970671" y="1406769"/>
            <a:ext cx="10213144" cy="5176911"/>
          </a:xfrm>
          <a:prstGeom prst="rect">
            <a:avLst/>
          </a:prstGeom>
        </p:spPr>
      </p:pic>
    </p:spTree>
    <p:extLst>
      <p:ext uri="{BB962C8B-B14F-4D97-AF65-F5344CB8AC3E}">
        <p14:creationId xmlns:p14="http://schemas.microsoft.com/office/powerpoint/2010/main" val="437248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CEA0-412B-47B7-8704-ED402F95059B}"/>
              </a:ext>
            </a:extLst>
          </p:cNvPr>
          <p:cNvSpPr>
            <a:spLocks noGrp="1"/>
          </p:cNvSpPr>
          <p:nvPr>
            <p:ph type="title"/>
          </p:nvPr>
        </p:nvSpPr>
        <p:spPr/>
        <p:txBody>
          <a:bodyPr/>
          <a:lstStyle/>
          <a:p>
            <a:r>
              <a:rPr lang="en-US" b="1" u="sng" dirty="0"/>
              <a:t>ADVANATGE OF LEAN MODEL</a:t>
            </a:r>
          </a:p>
        </p:txBody>
      </p:sp>
      <p:pic>
        <p:nvPicPr>
          <p:cNvPr id="4" name="Content Placeholder 3">
            <a:extLst>
              <a:ext uri="{FF2B5EF4-FFF2-40B4-BE49-F238E27FC236}">
                <a16:creationId xmlns:a16="http://schemas.microsoft.com/office/drawing/2014/main" id="{59282C65-10E1-43CE-AA18-C7B5167B8265}"/>
              </a:ext>
            </a:extLst>
          </p:cNvPr>
          <p:cNvPicPr>
            <a:picLocks noGrp="1" noChangeAspect="1"/>
          </p:cNvPicPr>
          <p:nvPr>
            <p:ph idx="1"/>
          </p:nvPr>
        </p:nvPicPr>
        <p:blipFill rotWithShape="1">
          <a:blip r:embed="rId2"/>
          <a:srcRect l="15987" t="32803" r="12757" b="20843"/>
          <a:stretch/>
        </p:blipFill>
        <p:spPr>
          <a:xfrm>
            <a:off x="1181686" y="1505243"/>
            <a:ext cx="9101797" cy="4900039"/>
          </a:xfrm>
          <a:prstGeom prst="rect">
            <a:avLst/>
          </a:prstGeom>
        </p:spPr>
      </p:pic>
    </p:spTree>
    <p:extLst>
      <p:ext uri="{BB962C8B-B14F-4D97-AF65-F5344CB8AC3E}">
        <p14:creationId xmlns:p14="http://schemas.microsoft.com/office/powerpoint/2010/main" val="361040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ABEF-D6AE-4F71-9485-375949B87B2E}"/>
              </a:ext>
            </a:extLst>
          </p:cNvPr>
          <p:cNvSpPr>
            <a:spLocks noGrp="1"/>
          </p:cNvSpPr>
          <p:nvPr>
            <p:ph type="title"/>
          </p:nvPr>
        </p:nvSpPr>
        <p:spPr/>
        <p:txBody>
          <a:bodyPr/>
          <a:lstStyle/>
          <a:p>
            <a:r>
              <a:rPr lang="en-US" sz="5400" b="1" dirty="0"/>
              <a:t>AGENDA</a:t>
            </a:r>
          </a:p>
        </p:txBody>
      </p:sp>
      <p:pic>
        <p:nvPicPr>
          <p:cNvPr id="4" name="Content Placeholder 3">
            <a:extLst>
              <a:ext uri="{FF2B5EF4-FFF2-40B4-BE49-F238E27FC236}">
                <a16:creationId xmlns:a16="http://schemas.microsoft.com/office/drawing/2014/main" id="{FF3294AD-A108-4E41-8C80-FE257A6454F2}"/>
              </a:ext>
            </a:extLst>
          </p:cNvPr>
          <p:cNvPicPr>
            <a:picLocks noGrp="1" noChangeAspect="1"/>
          </p:cNvPicPr>
          <p:nvPr>
            <p:ph idx="1"/>
          </p:nvPr>
        </p:nvPicPr>
        <p:blipFill rotWithShape="1">
          <a:blip r:embed="rId2"/>
          <a:srcRect l="12595" t="32804" r="17093" b="13467"/>
          <a:stretch/>
        </p:blipFill>
        <p:spPr>
          <a:xfrm>
            <a:off x="815927" y="2039815"/>
            <a:ext cx="10185008" cy="4365467"/>
          </a:xfrm>
          <a:prstGeom prst="rect">
            <a:avLst/>
          </a:prstGeom>
        </p:spPr>
      </p:pic>
    </p:spTree>
    <p:extLst>
      <p:ext uri="{BB962C8B-B14F-4D97-AF65-F5344CB8AC3E}">
        <p14:creationId xmlns:p14="http://schemas.microsoft.com/office/powerpoint/2010/main" val="2734587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B324-3782-4125-99EC-B3948B9A0575}"/>
              </a:ext>
            </a:extLst>
          </p:cNvPr>
          <p:cNvSpPr>
            <a:spLocks noGrp="1"/>
          </p:cNvSpPr>
          <p:nvPr>
            <p:ph type="title"/>
          </p:nvPr>
        </p:nvSpPr>
        <p:spPr/>
        <p:txBody>
          <a:bodyPr/>
          <a:lstStyle/>
          <a:p>
            <a:r>
              <a:rPr lang="en-US" dirty="0"/>
              <a:t>DISADVANATAGES OF LEAN MODEL</a:t>
            </a:r>
          </a:p>
        </p:txBody>
      </p:sp>
      <p:pic>
        <p:nvPicPr>
          <p:cNvPr id="4" name="Content Placeholder 3">
            <a:extLst>
              <a:ext uri="{FF2B5EF4-FFF2-40B4-BE49-F238E27FC236}">
                <a16:creationId xmlns:a16="http://schemas.microsoft.com/office/drawing/2014/main" id="{BCE1FCD0-DFE2-4120-A487-7BB7FC675021}"/>
              </a:ext>
            </a:extLst>
          </p:cNvPr>
          <p:cNvPicPr>
            <a:picLocks noGrp="1" noChangeAspect="1"/>
          </p:cNvPicPr>
          <p:nvPr>
            <p:ph idx="1"/>
          </p:nvPr>
        </p:nvPicPr>
        <p:blipFill rotWithShape="1">
          <a:blip r:embed="rId2"/>
          <a:srcRect l="19193" t="29534" r="11626" b="13132"/>
          <a:stretch/>
        </p:blipFill>
        <p:spPr>
          <a:xfrm>
            <a:off x="1434905" y="1853248"/>
            <a:ext cx="9298744" cy="4552034"/>
          </a:xfrm>
          <a:prstGeom prst="rect">
            <a:avLst/>
          </a:prstGeom>
        </p:spPr>
      </p:pic>
    </p:spTree>
    <p:extLst>
      <p:ext uri="{BB962C8B-B14F-4D97-AF65-F5344CB8AC3E}">
        <p14:creationId xmlns:p14="http://schemas.microsoft.com/office/powerpoint/2010/main" val="29036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BFE9-07D5-462C-82EF-9FCE138AE655}"/>
              </a:ext>
            </a:extLst>
          </p:cNvPr>
          <p:cNvSpPr>
            <a:spLocks noGrp="1"/>
          </p:cNvSpPr>
          <p:nvPr>
            <p:ph type="title"/>
          </p:nvPr>
        </p:nvSpPr>
        <p:spPr/>
        <p:txBody>
          <a:bodyPr/>
          <a:lstStyle/>
          <a:p>
            <a:r>
              <a:rPr lang="en-US" dirty="0"/>
              <a:t>Waterfall vs Agile vs Lean</a:t>
            </a:r>
          </a:p>
        </p:txBody>
      </p:sp>
      <p:pic>
        <p:nvPicPr>
          <p:cNvPr id="4" name="Content Placeholder 3">
            <a:extLst>
              <a:ext uri="{FF2B5EF4-FFF2-40B4-BE49-F238E27FC236}">
                <a16:creationId xmlns:a16="http://schemas.microsoft.com/office/drawing/2014/main" id="{9D7A52A7-8632-4271-9056-95B14A1862FD}"/>
              </a:ext>
            </a:extLst>
          </p:cNvPr>
          <p:cNvPicPr>
            <a:picLocks noGrp="1" noChangeAspect="1"/>
          </p:cNvPicPr>
          <p:nvPr>
            <p:ph idx="1"/>
          </p:nvPr>
        </p:nvPicPr>
        <p:blipFill rotWithShape="1">
          <a:blip r:embed="rId2"/>
          <a:srcRect l="19003" t="26517" r="17093" b="8103"/>
          <a:stretch/>
        </p:blipFill>
        <p:spPr>
          <a:xfrm>
            <a:off x="1012875" y="1853248"/>
            <a:ext cx="10367888" cy="4552034"/>
          </a:xfrm>
          <a:prstGeom prst="rect">
            <a:avLst/>
          </a:prstGeom>
        </p:spPr>
      </p:pic>
    </p:spTree>
    <p:extLst>
      <p:ext uri="{BB962C8B-B14F-4D97-AF65-F5344CB8AC3E}">
        <p14:creationId xmlns:p14="http://schemas.microsoft.com/office/powerpoint/2010/main" val="234849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E23F-04E6-4F28-9A41-5499BAACD0AB}"/>
              </a:ext>
            </a:extLst>
          </p:cNvPr>
          <p:cNvSpPr>
            <a:spLocks noGrp="1"/>
          </p:cNvSpPr>
          <p:nvPr>
            <p:ph type="title"/>
          </p:nvPr>
        </p:nvSpPr>
        <p:spPr/>
        <p:txBody>
          <a:bodyPr/>
          <a:lstStyle/>
          <a:p>
            <a:r>
              <a:rPr lang="en-US" dirty="0"/>
              <a:t>Summarizing</a:t>
            </a:r>
          </a:p>
        </p:txBody>
      </p:sp>
      <p:pic>
        <p:nvPicPr>
          <p:cNvPr id="4" name="Picture 3">
            <a:extLst>
              <a:ext uri="{FF2B5EF4-FFF2-40B4-BE49-F238E27FC236}">
                <a16:creationId xmlns:a16="http://schemas.microsoft.com/office/drawing/2014/main" id="{49A8D4D9-250B-4BFC-AE06-F5D7E2EA760A}"/>
              </a:ext>
            </a:extLst>
          </p:cNvPr>
          <p:cNvPicPr>
            <a:picLocks noChangeAspect="1"/>
          </p:cNvPicPr>
          <p:nvPr/>
        </p:nvPicPr>
        <p:blipFill rotWithShape="1">
          <a:blip r:embed="rId3"/>
          <a:srcRect l="10846" t="27012" r="13807" b="21011"/>
          <a:stretch/>
        </p:blipFill>
        <p:spPr>
          <a:xfrm>
            <a:off x="646111" y="2236763"/>
            <a:ext cx="9862456" cy="4168519"/>
          </a:xfrm>
          <a:prstGeom prst="rect">
            <a:avLst/>
          </a:prstGeom>
        </p:spPr>
      </p:pic>
    </p:spTree>
    <p:extLst>
      <p:ext uri="{BB962C8B-B14F-4D97-AF65-F5344CB8AC3E}">
        <p14:creationId xmlns:p14="http://schemas.microsoft.com/office/powerpoint/2010/main" val="348744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48C7-881A-4BCC-A29E-A74003D4DBDB}"/>
              </a:ext>
            </a:extLst>
          </p:cNvPr>
          <p:cNvSpPr>
            <a:spLocks noGrp="1"/>
          </p:cNvSpPr>
          <p:nvPr>
            <p:ph type="title"/>
          </p:nvPr>
        </p:nvSpPr>
        <p:spPr/>
        <p:txBody>
          <a:bodyPr/>
          <a:lstStyle/>
          <a:p>
            <a:r>
              <a:rPr lang="en-US" dirty="0"/>
              <a:t>Summarizing</a:t>
            </a:r>
          </a:p>
        </p:txBody>
      </p:sp>
      <p:pic>
        <p:nvPicPr>
          <p:cNvPr id="4" name="Content Placeholder 3">
            <a:extLst>
              <a:ext uri="{FF2B5EF4-FFF2-40B4-BE49-F238E27FC236}">
                <a16:creationId xmlns:a16="http://schemas.microsoft.com/office/drawing/2014/main" id="{542F69C3-F294-4D4F-80FE-A30AE4C0B330}"/>
              </a:ext>
            </a:extLst>
          </p:cNvPr>
          <p:cNvPicPr>
            <a:picLocks noGrp="1" noChangeAspect="1"/>
          </p:cNvPicPr>
          <p:nvPr>
            <p:ph idx="1"/>
          </p:nvPr>
        </p:nvPicPr>
        <p:blipFill rotWithShape="1">
          <a:blip r:embed="rId2"/>
          <a:srcRect l="11652" t="27188" r="12193" b="19166"/>
          <a:stretch/>
        </p:blipFill>
        <p:spPr>
          <a:xfrm>
            <a:off x="759655" y="1659988"/>
            <a:ext cx="9903656" cy="4745294"/>
          </a:xfrm>
          <a:prstGeom prst="rect">
            <a:avLst/>
          </a:prstGeom>
        </p:spPr>
      </p:pic>
    </p:spTree>
    <p:extLst>
      <p:ext uri="{BB962C8B-B14F-4D97-AF65-F5344CB8AC3E}">
        <p14:creationId xmlns:p14="http://schemas.microsoft.com/office/powerpoint/2010/main" val="2867137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FE60-8E5C-4EA9-ACD1-4FA89DCEF24F}"/>
              </a:ext>
            </a:extLst>
          </p:cNvPr>
          <p:cNvSpPr>
            <a:spLocks noGrp="1"/>
          </p:cNvSpPr>
          <p:nvPr>
            <p:ph type="title"/>
          </p:nvPr>
        </p:nvSpPr>
        <p:spPr/>
        <p:txBody>
          <a:bodyPr/>
          <a:lstStyle/>
          <a:p>
            <a:r>
              <a:rPr lang="en-US" dirty="0"/>
              <a:t>Summarizing</a:t>
            </a:r>
          </a:p>
        </p:txBody>
      </p:sp>
      <p:pic>
        <p:nvPicPr>
          <p:cNvPr id="4" name="Content Placeholder 3">
            <a:extLst>
              <a:ext uri="{FF2B5EF4-FFF2-40B4-BE49-F238E27FC236}">
                <a16:creationId xmlns:a16="http://schemas.microsoft.com/office/drawing/2014/main" id="{E0F98149-9FD8-4249-BCF8-9BDD478B03D1}"/>
              </a:ext>
            </a:extLst>
          </p:cNvPr>
          <p:cNvPicPr>
            <a:picLocks noGrp="1" noChangeAspect="1"/>
          </p:cNvPicPr>
          <p:nvPr>
            <p:ph idx="1"/>
          </p:nvPr>
        </p:nvPicPr>
        <p:blipFill rotWithShape="1">
          <a:blip r:embed="rId2"/>
          <a:srcRect l="10897" t="26517" r="11816" b="8773"/>
          <a:stretch/>
        </p:blipFill>
        <p:spPr>
          <a:xfrm>
            <a:off x="1012875" y="1491175"/>
            <a:ext cx="10367888" cy="4914107"/>
          </a:xfrm>
          <a:prstGeom prst="rect">
            <a:avLst/>
          </a:prstGeom>
        </p:spPr>
      </p:pic>
    </p:spTree>
    <p:extLst>
      <p:ext uri="{BB962C8B-B14F-4D97-AF65-F5344CB8AC3E}">
        <p14:creationId xmlns:p14="http://schemas.microsoft.com/office/powerpoint/2010/main" val="1817448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B4D3-CEE9-40AB-AEC6-B299059D3001}"/>
              </a:ext>
            </a:extLst>
          </p:cNvPr>
          <p:cNvSpPr>
            <a:spLocks noGrp="1"/>
          </p:cNvSpPr>
          <p:nvPr>
            <p:ph type="title"/>
          </p:nvPr>
        </p:nvSpPr>
        <p:spPr/>
        <p:txBody>
          <a:bodyPr/>
          <a:lstStyle/>
          <a:p>
            <a:r>
              <a:rPr lang="en-US" b="1" u="sng" dirty="0"/>
              <a:t>Breaking down silos between Development &amp; Operations</a:t>
            </a:r>
            <a:br>
              <a:rPr lang="en-US" b="1" dirty="0"/>
            </a:br>
            <a:endParaRPr lang="en-US" dirty="0"/>
          </a:p>
        </p:txBody>
      </p:sp>
      <p:sp>
        <p:nvSpPr>
          <p:cNvPr id="3" name="Content Placeholder 2">
            <a:extLst>
              <a:ext uri="{FF2B5EF4-FFF2-40B4-BE49-F238E27FC236}">
                <a16:creationId xmlns:a16="http://schemas.microsoft.com/office/drawing/2014/main" id="{4EC3D608-E762-4306-A3D8-06C924DDCC5C}"/>
              </a:ext>
            </a:extLst>
          </p:cNvPr>
          <p:cNvSpPr>
            <a:spLocks noGrp="1"/>
          </p:cNvSpPr>
          <p:nvPr>
            <p:ph idx="1"/>
          </p:nvPr>
        </p:nvSpPr>
        <p:spPr/>
        <p:txBody>
          <a:bodyPr>
            <a:normAutofit fontScale="62500" lnSpcReduction="20000"/>
          </a:bodyPr>
          <a:lstStyle/>
          <a:p>
            <a:pPr>
              <a:buFont typeface="Wingdings" panose="05000000000000000000" pitchFamily="2" charset="2"/>
              <a:buChar char="q"/>
            </a:pPr>
            <a:r>
              <a:rPr lang="en-US" sz="2900" b="1" dirty="0"/>
              <a:t>I was speaking with a few colleagues recently about DevOps transformations happening in plenty of organizations these days. Most of them have started focusing on speed to market with agile movement, cost reduction by automating everything and shifting testing to left. But interestingly, very few are paying attention to cultural hindrance between Development and Operations teams in traditional SDLC. </a:t>
            </a:r>
          </a:p>
          <a:p>
            <a:pPr>
              <a:buFont typeface="Wingdings" panose="05000000000000000000" pitchFamily="2" charset="2"/>
              <a:buChar char="q"/>
            </a:pPr>
            <a:br>
              <a:rPr lang="en-US" sz="2900" b="1" dirty="0"/>
            </a:br>
            <a:r>
              <a:rPr lang="en-US" sz="2900" b="1" dirty="0"/>
              <a:t>Development and Operations are two sides of an equation, each holding its own roles and responsibilities. DevOps doesn’t mean eliminating some of the Ops role; rather about breaking silos between Dev and Ops, encouraging collaboration and effective communication throughout the product lifecycle.</a:t>
            </a:r>
            <a:br>
              <a:rPr lang="en-US" sz="2900" b="1" dirty="0"/>
            </a:br>
            <a:br>
              <a:rPr lang="en-US" sz="2900" b="1" dirty="0"/>
            </a:br>
            <a:r>
              <a:rPr lang="en-US" sz="2900" b="1" dirty="0"/>
              <a:t> Let us look at a few key aspects around breaking silos between Dev and Ops.</a:t>
            </a:r>
          </a:p>
          <a:p>
            <a:pPr marL="0" indent="0">
              <a:buNone/>
            </a:pPr>
            <a:br>
              <a:rPr lang="en-US" dirty="0"/>
            </a:br>
            <a:endParaRPr lang="en-US" dirty="0"/>
          </a:p>
        </p:txBody>
      </p:sp>
    </p:spTree>
    <p:extLst>
      <p:ext uri="{BB962C8B-B14F-4D97-AF65-F5344CB8AC3E}">
        <p14:creationId xmlns:p14="http://schemas.microsoft.com/office/powerpoint/2010/main" val="146085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34640-F995-4096-8E2D-A395D20AFA9A}"/>
              </a:ext>
            </a:extLst>
          </p:cNvPr>
          <p:cNvSpPr>
            <a:spLocks noGrp="1"/>
          </p:cNvSpPr>
          <p:nvPr>
            <p:ph idx="1"/>
          </p:nvPr>
        </p:nvSpPr>
        <p:spPr>
          <a:xfrm>
            <a:off x="1103312" y="590844"/>
            <a:ext cx="8946541" cy="5657556"/>
          </a:xfrm>
        </p:spPr>
        <p:txBody>
          <a:bodyPr/>
          <a:lstStyle/>
          <a:p>
            <a:r>
              <a:rPr lang="en-US" b="1" dirty="0"/>
              <a:t>Without DevOps </a:t>
            </a:r>
            <a:br>
              <a:rPr lang="en-US" dirty="0"/>
            </a:br>
            <a:r>
              <a:rPr lang="en-US" dirty="0"/>
              <a:t>The Development team works on code which is then sent to the testing team for validation against requirements.  Operation team comes in toward the end of the process, where handover of release is given. DevOps aims to break these silos enabling better collaboration and performance.</a:t>
            </a:r>
          </a:p>
        </p:txBody>
      </p:sp>
      <p:pic>
        <p:nvPicPr>
          <p:cNvPr id="2050" name="Picture 2" descr="https://acn-marketing-blog.accenture.com/wp-content/uploads/2017/12/Accenture-Breaking-Development-Operations_1.jpg">
            <a:extLst>
              <a:ext uri="{FF2B5EF4-FFF2-40B4-BE49-F238E27FC236}">
                <a16:creationId xmlns:a16="http://schemas.microsoft.com/office/drawing/2014/main" id="{70CD8B6C-0252-44DA-9B4C-FA9D10E23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90" y="2560320"/>
            <a:ext cx="10705515" cy="370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48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FD1AD-C5A0-4818-96AF-1E7AFDCB4089}"/>
              </a:ext>
            </a:extLst>
          </p:cNvPr>
          <p:cNvSpPr>
            <a:spLocks noGrp="1"/>
          </p:cNvSpPr>
          <p:nvPr>
            <p:ph idx="1"/>
          </p:nvPr>
        </p:nvSpPr>
        <p:spPr>
          <a:xfrm>
            <a:off x="1103312" y="351692"/>
            <a:ext cx="8946541" cy="5896708"/>
          </a:xfrm>
        </p:spPr>
        <p:txBody>
          <a:bodyPr/>
          <a:lstStyle/>
          <a:p>
            <a:r>
              <a:rPr lang="en-US" b="1" dirty="0"/>
              <a:t>With DevOps </a:t>
            </a:r>
            <a:br>
              <a:rPr lang="en-US" b="1" dirty="0"/>
            </a:br>
            <a:r>
              <a:rPr lang="en-US" dirty="0"/>
              <a:t>The Development and Operations teams work in collaboration to minimize the effort and risk involved in releasing software. But how do you ensure collaboration? This is the question faced by many organizations.  Well, you can introduce collaboration by ensuring that the Operations team is giving constant feedback to the Development team about the code, analyzing the impact considering end users and troubleshooting any problems together to gain stability of the product.</a:t>
            </a:r>
          </a:p>
          <a:p>
            <a:r>
              <a:rPr lang="en-US" dirty="0"/>
              <a:t>DevOps enables a cultural change to remove the barrier between development and operations, working together for common set of objectives.</a:t>
            </a:r>
          </a:p>
        </p:txBody>
      </p:sp>
      <p:pic>
        <p:nvPicPr>
          <p:cNvPr id="3074" name="Picture 2" descr="https://acn-marketing-blog.accenture.com/wp-content/uploads/2017/12/Accenture-Breaking-Development-Operations_2.jpg">
            <a:extLst>
              <a:ext uri="{FF2B5EF4-FFF2-40B4-BE49-F238E27FC236}">
                <a16:creationId xmlns:a16="http://schemas.microsoft.com/office/drawing/2014/main" id="{E3B2C1CA-9103-414E-9293-F7D460C66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32" y="4389120"/>
            <a:ext cx="9959925"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723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59C2-0F4E-45BF-A9CE-EA8425BF2059}"/>
              </a:ext>
            </a:extLst>
          </p:cNvPr>
          <p:cNvSpPr>
            <a:spLocks noGrp="1"/>
          </p:cNvSpPr>
          <p:nvPr>
            <p:ph type="title"/>
          </p:nvPr>
        </p:nvSpPr>
        <p:spPr/>
        <p:txBody>
          <a:bodyPr/>
          <a:lstStyle/>
          <a:p>
            <a:r>
              <a:rPr lang="en-US" dirty="0"/>
              <a:t>Why DevOps?</a:t>
            </a:r>
          </a:p>
        </p:txBody>
      </p:sp>
      <p:pic>
        <p:nvPicPr>
          <p:cNvPr id="4" name="Picture 3">
            <a:extLst>
              <a:ext uri="{FF2B5EF4-FFF2-40B4-BE49-F238E27FC236}">
                <a16:creationId xmlns:a16="http://schemas.microsoft.com/office/drawing/2014/main" id="{EAC5E5FD-3901-41C9-960E-AD8890B6BC7F}"/>
              </a:ext>
            </a:extLst>
          </p:cNvPr>
          <p:cNvPicPr>
            <a:picLocks noChangeAspect="1"/>
          </p:cNvPicPr>
          <p:nvPr/>
        </p:nvPicPr>
        <p:blipFill rotWithShape="1">
          <a:blip r:embed="rId2"/>
          <a:srcRect l="14654" t="32196" r="13808" b="17933"/>
          <a:stretch/>
        </p:blipFill>
        <p:spPr>
          <a:xfrm>
            <a:off x="886264" y="1853248"/>
            <a:ext cx="9833317" cy="4552034"/>
          </a:xfrm>
          <a:prstGeom prst="rect">
            <a:avLst/>
          </a:prstGeom>
        </p:spPr>
      </p:pic>
    </p:spTree>
    <p:extLst>
      <p:ext uri="{BB962C8B-B14F-4D97-AF65-F5344CB8AC3E}">
        <p14:creationId xmlns:p14="http://schemas.microsoft.com/office/powerpoint/2010/main" val="274617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DEB7-C7B2-4179-8788-81855592063C}"/>
              </a:ext>
            </a:extLst>
          </p:cNvPr>
          <p:cNvSpPr>
            <a:spLocks noGrp="1"/>
          </p:cNvSpPr>
          <p:nvPr>
            <p:ph type="title"/>
          </p:nvPr>
        </p:nvSpPr>
        <p:spPr/>
        <p:txBody>
          <a:bodyPr/>
          <a:lstStyle/>
          <a:p>
            <a:r>
              <a:rPr lang="en-US" dirty="0"/>
              <a:t>Why DevOps?</a:t>
            </a:r>
          </a:p>
        </p:txBody>
      </p:sp>
      <p:pic>
        <p:nvPicPr>
          <p:cNvPr id="4" name="Picture 3">
            <a:extLst>
              <a:ext uri="{FF2B5EF4-FFF2-40B4-BE49-F238E27FC236}">
                <a16:creationId xmlns:a16="http://schemas.microsoft.com/office/drawing/2014/main" id="{48BC3A68-40EE-4DB7-9FD3-2B708659EE45}"/>
              </a:ext>
            </a:extLst>
          </p:cNvPr>
          <p:cNvPicPr>
            <a:picLocks noChangeAspect="1"/>
          </p:cNvPicPr>
          <p:nvPr/>
        </p:nvPicPr>
        <p:blipFill rotWithShape="1">
          <a:blip r:embed="rId3"/>
          <a:srcRect l="13269" t="29925" r="15307" b="8869"/>
          <a:stretch/>
        </p:blipFill>
        <p:spPr>
          <a:xfrm>
            <a:off x="1617785" y="2052918"/>
            <a:ext cx="8707902" cy="4195482"/>
          </a:xfrm>
          <a:prstGeom prst="rect">
            <a:avLst/>
          </a:prstGeom>
        </p:spPr>
      </p:pic>
    </p:spTree>
    <p:extLst>
      <p:ext uri="{BB962C8B-B14F-4D97-AF65-F5344CB8AC3E}">
        <p14:creationId xmlns:p14="http://schemas.microsoft.com/office/powerpoint/2010/main" val="83994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8F865-B613-4D32-BE86-792E1F1DF905}"/>
              </a:ext>
            </a:extLst>
          </p:cNvPr>
          <p:cNvSpPr>
            <a:spLocks noGrp="1"/>
          </p:cNvSpPr>
          <p:nvPr>
            <p:ph type="title"/>
          </p:nvPr>
        </p:nvSpPr>
        <p:spPr/>
        <p:txBody>
          <a:bodyPr/>
          <a:lstStyle/>
          <a:p>
            <a:r>
              <a:rPr lang="en-US" dirty="0"/>
              <a:t>What is software development?</a:t>
            </a:r>
          </a:p>
        </p:txBody>
      </p:sp>
      <p:pic>
        <p:nvPicPr>
          <p:cNvPr id="4" name="Content Placeholder 3">
            <a:extLst>
              <a:ext uri="{FF2B5EF4-FFF2-40B4-BE49-F238E27FC236}">
                <a16:creationId xmlns:a16="http://schemas.microsoft.com/office/drawing/2014/main" id="{2F7DEEE4-10BB-4EB7-9893-C46F0BA772BA}"/>
              </a:ext>
            </a:extLst>
          </p:cNvPr>
          <p:cNvPicPr>
            <a:picLocks noGrp="1" noChangeAspect="1"/>
          </p:cNvPicPr>
          <p:nvPr>
            <p:ph idx="1"/>
          </p:nvPr>
        </p:nvPicPr>
        <p:blipFill rotWithShape="1">
          <a:blip r:embed="rId2"/>
          <a:srcRect l="23528" t="27858" r="19356" b="9779"/>
          <a:stretch/>
        </p:blipFill>
        <p:spPr>
          <a:xfrm>
            <a:off x="1181687" y="1805147"/>
            <a:ext cx="10364202" cy="4600135"/>
          </a:xfrm>
          <a:prstGeom prst="rect">
            <a:avLst/>
          </a:prstGeom>
        </p:spPr>
      </p:pic>
    </p:spTree>
    <p:extLst>
      <p:ext uri="{BB962C8B-B14F-4D97-AF65-F5344CB8AC3E}">
        <p14:creationId xmlns:p14="http://schemas.microsoft.com/office/powerpoint/2010/main" val="35183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87BC-5FA7-4DFF-A4FD-5DA68B9E7C0B}"/>
              </a:ext>
            </a:extLst>
          </p:cNvPr>
          <p:cNvSpPr>
            <a:spLocks noGrp="1"/>
          </p:cNvSpPr>
          <p:nvPr>
            <p:ph type="title"/>
          </p:nvPr>
        </p:nvSpPr>
        <p:spPr/>
        <p:txBody>
          <a:bodyPr/>
          <a:lstStyle/>
          <a:p>
            <a:r>
              <a:rPr lang="en-US" dirty="0"/>
              <a:t>Why DevOps?</a:t>
            </a:r>
          </a:p>
        </p:txBody>
      </p:sp>
      <p:pic>
        <p:nvPicPr>
          <p:cNvPr id="4" name="Content Placeholder 3">
            <a:extLst>
              <a:ext uri="{FF2B5EF4-FFF2-40B4-BE49-F238E27FC236}">
                <a16:creationId xmlns:a16="http://schemas.microsoft.com/office/drawing/2014/main" id="{0A5A46AF-2CEE-45EE-A8C5-5177314FA5A2}"/>
              </a:ext>
            </a:extLst>
          </p:cNvPr>
          <p:cNvPicPr>
            <a:picLocks noGrp="1" noChangeAspect="1"/>
          </p:cNvPicPr>
          <p:nvPr>
            <p:ph idx="1"/>
          </p:nvPr>
        </p:nvPicPr>
        <p:blipFill rotWithShape="1">
          <a:blip r:embed="rId2"/>
          <a:srcRect l="10897" t="27858" r="6914" b="9443"/>
          <a:stretch/>
        </p:blipFill>
        <p:spPr>
          <a:xfrm>
            <a:off x="464234" y="1853248"/>
            <a:ext cx="10396023" cy="4716364"/>
          </a:xfrm>
          <a:prstGeom prst="rect">
            <a:avLst/>
          </a:prstGeom>
        </p:spPr>
      </p:pic>
    </p:spTree>
    <p:extLst>
      <p:ext uri="{BB962C8B-B14F-4D97-AF65-F5344CB8AC3E}">
        <p14:creationId xmlns:p14="http://schemas.microsoft.com/office/powerpoint/2010/main" val="183085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314E-44D5-4BE7-B899-35EF5A67ACD2}"/>
              </a:ext>
            </a:extLst>
          </p:cNvPr>
          <p:cNvSpPr>
            <a:spLocks noGrp="1"/>
          </p:cNvSpPr>
          <p:nvPr>
            <p:ph type="title"/>
          </p:nvPr>
        </p:nvSpPr>
        <p:spPr/>
        <p:txBody>
          <a:bodyPr/>
          <a:lstStyle/>
          <a:p>
            <a:r>
              <a:rPr lang="en-US" dirty="0"/>
              <a:t>Why DevOps?</a:t>
            </a:r>
          </a:p>
        </p:txBody>
      </p:sp>
      <p:pic>
        <p:nvPicPr>
          <p:cNvPr id="4" name="Content Placeholder 3">
            <a:extLst>
              <a:ext uri="{FF2B5EF4-FFF2-40B4-BE49-F238E27FC236}">
                <a16:creationId xmlns:a16="http://schemas.microsoft.com/office/drawing/2014/main" id="{016FE5B4-7551-4A74-AA9F-3D3B4699ED41}"/>
              </a:ext>
            </a:extLst>
          </p:cNvPr>
          <p:cNvPicPr>
            <a:picLocks noGrp="1" noChangeAspect="1"/>
          </p:cNvPicPr>
          <p:nvPr>
            <p:ph idx="1"/>
          </p:nvPr>
        </p:nvPicPr>
        <p:blipFill rotWithShape="1">
          <a:blip r:embed="rId2"/>
          <a:srcRect l="10755" t="29534" r="11016" b="10785"/>
          <a:stretch/>
        </p:blipFill>
        <p:spPr>
          <a:xfrm>
            <a:off x="646112" y="1853248"/>
            <a:ext cx="10031266" cy="4294334"/>
          </a:xfrm>
          <a:prstGeom prst="rect">
            <a:avLst/>
          </a:prstGeom>
        </p:spPr>
      </p:pic>
    </p:spTree>
    <p:extLst>
      <p:ext uri="{BB962C8B-B14F-4D97-AF65-F5344CB8AC3E}">
        <p14:creationId xmlns:p14="http://schemas.microsoft.com/office/powerpoint/2010/main" val="46401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D10F-5119-491D-97B1-EAD786266A9A}"/>
              </a:ext>
            </a:extLst>
          </p:cNvPr>
          <p:cNvSpPr>
            <a:spLocks noGrp="1"/>
          </p:cNvSpPr>
          <p:nvPr>
            <p:ph type="title"/>
          </p:nvPr>
        </p:nvSpPr>
        <p:spPr/>
        <p:txBody>
          <a:bodyPr/>
          <a:lstStyle/>
          <a:p>
            <a:r>
              <a:rPr lang="en-US" dirty="0"/>
              <a:t>Why DevOps?</a:t>
            </a:r>
          </a:p>
        </p:txBody>
      </p:sp>
      <p:pic>
        <p:nvPicPr>
          <p:cNvPr id="4" name="Content Placeholder 3">
            <a:extLst>
              <a:ext uri="{FF2B5EF4-FFF2-40B4-BE49-F238E27FC236}">
                <a16:creationId xmlns:a16="http://schemas.microsoft.com/office/drawing/2014/main" id="{CD982512-B351-4B0C-A255-1D6810C3C1DA}"/>
              </a:ext>
            </a:extLst>
          </p:cNvPr>
          <p:cNvPicPr>
            <a:picLocks noGrp="1" noChangeAspect="1"/>
          </p:cNvPicPr>
          <p:nvPr>
            <p:ph idx="1"/>
          </p:nvPr>
        </p:nvPicPr>
        <p:blipFill rotWithShape="1">
          <a:blip r:embed="rId2"/>
          <a:srcRect l="25979" t="32166" r="26896" b="13518"/>
          <a:stretch/>
        </p:blipFill>
        <p:spPr>
          <a:xfrm>
            <a:off x="928468" y="1589649"/>
            <a:ext cx="8792307" cy="4684542"/>
          </a:xfrm>
          <a:prstGeom prst="rect">
            <a:avLst/>
          </a:prstGeom>
        </p:spPr>
      </p:pic>
    </p:spTree>
    <p:extLst>
      <p:ext uri="{BB962C8B-B14F-4D97-AF65-F5344CB8AC3E}">
        <p14:creationId xmlns:p14="http://schemas.microsoft.com/office/powerpoint/2010/main" val="30656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6EFB-8211-437F-A6DC-D20177054170}"/>
              </a:ext>
            </a:extLst>
          </p:cNvPr>
          <p:cNvSpPr>
            <a:spLocks noGrp="1"/>
          </p:cNvSpPr>
          <p:nvPr>
            <p:ph type="title"/>
          </p:nvPr>
        </p:nvSpPr>
        <p:spPr/>
        <p:txBody>
          <a:bodyPr/>
          <a:lstStyle/>
          <a:p>
            <a:r>
              <a:rPr lang="en-US" b="1" dirty="0"/>
              <a:t>Why DevOps?</a:t>
            </a:r>
          </a:p>
        </p:txBody>
      </p:sp>
      <p:pic>
        <p:nvPicPr>
          <p:cNvPr id="4" name="Content Placeholder 3">
            <a:extLst>
              <a:ext uri="{FF2B5EF4-FFF2-40B4-BE49-F238E27FC236}">
                <a16:creationId xmlns:a16="http://schemas.microsoft.com/office/drawing/2014/main" id="{2DBEA78C-E096-4CBB-A0D9-4D12EB98E042}"/>
              </a:ext>
            </a:extLst>
          </p:cNvPr>
          <p:cNvPicPr>
            <a:picLocks noGrp="1" noChangeAspect="1"/>
          </p:cNvPicPr>
          <p:nvPr>
            <p:ph idx="1"/>
          </p:nvPr>
        </p:nvPicPr>
        <p:blipFill rotWithShape="1">
          <a:blip r:embed="rId2"/>
          <a:srcRect l="26921" t="32803" r="26895" b="17155"/>
          <a:stretch/>
        </p:blipFill>
        <p:spPr>
          <a:xfrm>
            <a:off x="1631852" y="1730326"/>
            <a:ext cx="8651631" cy="4557932"/>
          </a:xfrm>
          <a:prstGeom prst="rect">
            <a:avLst/>
          </a:prstGeom>
        </p:spPr>
      </p:pic>
    </p:spTree>
    <p:extLst>
      <p:ext uri="{BB962C8B-B14F-4D97-AF65-F5344CB8AC3E}">
        <p14:creationId xmlns:p14="http://schemas.microsoft.com/office/powerpoint/2010/main" val="4271655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B7A0-BA34-4860-9D84-06C5A025905E}"/>
              </a:ext>
            </a:extLst>
          </p:cNvPr>
          <p:cNvSpPr>
            <a:spLocks noGrp="1"/>
          </p:cNvSpPr>
          <p:nvPr>
            <p:ph type="title"/>
          </p:nvPr>
        </p:nvSpPr>
        <p:spPr/>
        <p:txBody>
          <a:bodyPr/>
          <a:lstStyle/>
          <a:p>
            <a:r>
              <a:rPr lang="en-US" b="1" dirty="0"/>
              <a:t>What is DevOps?</a:t>
            </a:r>
          </a:p>
        </p:txBody>
      </p:sp>
      <p:pic>
        <p:nvPicPr>
          <p:cNvPr id="4" name="Content Placeholder 3">
            <a:extLst>
              <a:ext uri="{FF2B5EF4-FFF2-40B4-BE49-F238E27FC236}">
                <a16:creationId xmlns:a16="http://schemas.microsoft.com/office/drawing/2014/main" id="{332E224A-8E3D-4D0F-87EF-DA392FEC9B7B}"/>
              </a:ext>
            </a:extLst>
          </p:cNvPr>
          <p:cNvPicPr>
            <a:picLocks noGrp="1" noChangeAspect="1"/>
          </p:cNvPicPr>
          <p:nvPr>
            <p:ph idx="1"/>
          </p:nvPr>
        </p:nvPicPr>
        <p:blipFill rotWithShape="1">
          <a:blip r:embed="rId2"/>
          <a:srcRect l="17496" t="26517" r="17282" b="11456"/>
          <a:stretch/>
        </p:blipFill>
        <p:spPr>
          <a:xfrm>
            <a:off x="1252026" y="1392702"/>
            <a:ext cx="8798808" cy="5275384"/>
          </a:xfrm>
          <a:prstGeom prst="rect">
            <a:avLst/>
          </a:prstGeom>
        </p:spPr>
      </p:pic>
    </p:spTree>
    <p:extLst>
      <p:ext uri="{BB962C8B-B14F-4D97-AF65-F5344CB8AC3E}">
        <p14:creationId xmlns:p14="http://schemas.microsoft.com/office/powerpoint/2010/main" val="1515026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E74A-4642-4561-BCC1-0BCB5ECC9EB1}"/>
              </a:ext>
            </a:extLst>
          </p:cNvPr>
          <p:cNvSpPr>
            <a:spLocks noGrp="1"/>
          </p:cNvSpPr>
          <p:nvPr>
            <p:ph type="title"/>
          </p:nvPr>
        </p:nvSpPr>
        <p:spPr/>
        <p:txBody>
          <a:bodyPr/>
          <a:lstStyle/>
          <a:p>
            <a:r>
              <a:rPr lang="en-US" b="1" dirty="0"/>
              <a:t>DevOps Model Defined</a:t>
            </a:r>
            <a:br>
              <a:rPr lang="en-US" dirty="0"/>
            </a:br>
            <a:endParaRPr lang="en-US" dirty="0"/>
          </a:p>
        </p:txBody>
      </p:sp>
      <p:sp>
        <p:nvSpPr>
          <p:cNvPr id="3" name="Content Placeholder 2">
            <a:extLst>
              <a:ext uri="{FF2B5EF4-FFF2-40B4-BE49-F238E27FC236}">
                <a16:creationId xmlns:a16="http://schemas.microsoft.com/office/drawing/2014/main" id="{85B04775-F2FA-431C-9DBF-DB8E335119AA}"/>
              </a:ext>
            </a:extLst>
          </p:cNvPr>
          <p:cNvSpPr>
            <a:spLocks noGrp="1"/>
          </p:cNvSpPr>
          <p:nvPr>
            <p:ph idx="1"/>
          </p:nvPr>
        </p:nvSpPr>
        <p:spPr>
          <a:xfrm>
            <a:off x="1103312" y="2052918"/>
            <a:ext cx="8946541" cy="4195481"/>
          </a:xfrm>
        </p:spPr>
        <p:txBody>
          <a:bodyPr/>
          <a:lstStyle/>
          <a:p>
            <a:r>
              <a:rPr lang="en-US" dirty="0"/>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a:t>
            </a:r>
          </a:p>
          <a:p>
            <a:r>
              <a:rPr lang="en-US" dirty="0"/>
              <a:t>This speed enables organizations to better serve their customers and compete more effectively in the market.</a:t>
            </a:r>
          </a:p>
          <a:p>
            <a:endParaRPr lang="en-US" dirty="0"/>
          </a:p>
          <a:p>
            <a:endParaRPr lang="en-US" dirty="0"/>
          </a:p>
        </p:txBody>
      </p:sp>
      <p:pic>
        <p:nvPicPr>
          <p:cNvPr id="1028" name="Picture 4" descr="What is DevOps?">
            <a:extLst>
              <a:ext uri="{FF2B5EF4-FFF2-40B4-BE49-F238E27FC236}">
                <a16:creationId xmlns:a16="http://schemas.microsoft.com/office/drawing/2014/main" id="{9BE29DBD-DE03-4841-87E3-256F0D57A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0" y="4571999"/>
            <a:ext cx="10442577"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45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8DD5-F4FF-4F75-9A5A-35E2CA08B4EC}"/>
              </a:ext>
            </a:extLst>
          </p:cNvPr>
          <p:cNvSpPr>
            <a:spLocks noGrp="1"/>
          </p:cNvSpPr>
          <p:nvPr>
            <p:ph type="title"/>
          </p:nvPr>
        </p:nvSpPr>
        <p:spPr/>
        <p:txBody>
          <a:bodyPr/>
          <a:lstStyle/>
          <a:p>
            <a:r>
              <a:rPr lang="en-US" dirty="0"/>
              <a:t>Traditional IT vs DevOps</a:t>
            </a:r>
          </a:p>
        </p:txBody>
      </p:sp>
      <p:pic>
        <p:nvPicPr>
          <p:cNvPr id="4" name="Content Placeholder 3">
            <a:extLst>
              <a:ext uri="{FF2B5EF4-FFF2-40B4-BE49-F238E27FC236}">
                <a16:creationId xmlns:a16="http://schemas.microsoft.com/office/drawing/2014/main" id="{F924A436-9ED5-4336-A07B-F47F93DCCBAA}"/>
              </a:ext>
            </a:extLst>
          </p:cNvPr>
          <p:cNvPicPr>
            <a:picLocks noGrp="1" noChangeAspect="1"/>
          </p:cNvPicPr>
          <p:nvPr>
            <p:ph idx="1"/>
          </p:nvPr>
        </p:nvPicPr>
        <p:blipFill rotWithShape="1">
          <a:blip r:embed="rId2"/>
          <a:srcRect l="17562" t="37582" r="17281" b="25537"/>
          <a:stretch/>
        </p:blipFill>
        <p:spPr>
          <a:xfrm>
            <a:off x="759655" y="1674054"/>
            <a:ext cx="9017391" cy="4731227"/>
          </a:xfrm>
          <a:prstGeom prst="rect">
            <a:avLst/>
          </a:prstGeom>
        </p:spPr>
      </p:pic>
    </p:spTree>
    <p:extLst>
      <p:ext uri="{BB962C8B-B14F-4D97-AF65-F5344CB8AC3E}">
        <p14:creationId xmlns:p14="http://schemas.microsoft.com/office/powerpoint/2010/main" val="280337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274D-92CF-468B-966B-7F5995D1210C}"/>
              </a:ext>
            </a:extLst>
          </p:cNvPr>
          <p:cNvSpPr>
            <a:spLocks noGrp="1"/>
          </p:cNvSpPr>
          <p:nvPr>
            <p:ph type="title"/>
          </p:nvPr>
        </p:nvSpPr>
        <p:spPr/>
        <p:txBody>
          <a:bodyPr/>
          <a:lstStyle/>
          <a:p>
            <a:r>
              <a:rPr lang="en-US" dirty="0"/>
              <a:t>Benefits of DevOps</a:t>
            </a:r>
            <a:br>
              <a:rPr lang="en-US" dirty="0"/>
            </a:br>
            <a:endParaRPr lang="en-US" dirty="0"/>
          </a:p>
        </p:txBody>
      </p:sp>
      <p:pic>
        <p:nvPicPr>
          <p:cNvPr id="2054" name="Picture 6" descr="DevOps-What-is_scale">
            <a:extLst>
              <a:ext uri="{FF2B5EF4-FFF2-40B4-BE49-F238E27FC236}">
                <a16:creationId xmlns:a16="http://schemas.microsoft.com/office/drawing/2014/main" id="{66E7CD36-D688-4682-8E88-4A0DDE278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689" y="1853248"/>
            <a:ext cx="1666875" cy="1200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2402D89-EF4D-4937-B10D-192DB472ABF7}"/>
              </a:ext>
            </a:extLst>
          </p:cNvPr>
          <p:cNvSpPr/>
          <p:nvPr/>
        </p:nvSpPr>
        <p:spPr>
          <a:xfrm>
            <a:off x="365761" y="1463040"/>
            <a:ext cx="8455928" cy="3416320"/>
          </a:xfrm>
          <a:prstGeom prst="rect">
            <a:avLst/>
          </a:prstGeom>
        </p:spPr>
        <p:txBody>
          <a:bodyPr wrap="square">
            <a:spAutoFit/>
          </a:bodyPr>
          <a:lstStyle/>
          <a:p>
            <a:pPr marL="342900" indent="-342900">
              <a:buFont typeface="+mj-lt"/>
              <a:buAutoNum type="arabicPeriod"/>
            </a:pPr>
            <a:r>
              <a:rPr lang="en-US" b="1" dirty="0">
                <a:latin typeface="AmazonEmber"/>
              </a:rPr>
              <a:t>Speed</a:t>
            </a:r>
          </a:p>
          <a:p>
            <a:r>
              <a:rPr lang="en-US" b="1" dirty="0">
                <a:latin typeface="AmazonEmber"/>
              </a:rPr>
              <a:t>Move at high velocity so you can innovate for customers faster, adapt to changing markets better, and grow more efficient at driving business results. The DevOps model enables your developers and operations teams to achieve these results. For example, </a:t>
            </a:r>
            <a:r>
              <a:rPr lang="en-US" b="1" dirty="0">
                <a:latin typeface="AmazonEmber"/>
                <a:hlinkClick r:id="rId3">
                  <a:extLst>
                    <a:ext uri="{A12FA001-AC4F-418D-AE19-62706E023703}">
                      <ahyp:hlinkClr xmlns:ahyp="http://schemas.microsoft.com/office/drawing/2018/hyperlinkcolor" val="tx"/>
                    </a:ext>
                  </a:extLst>
                </a:hlinkClick>
              </a:rPr>
              <a:t>microservices</a:t>
            </a:r>
            <a:r>
              <a:rPr lang="en-US" b="1" dirty="0">
                <a:latin typeface="AmazonEmber"/>
              </a:rPr>
              <a:t> and </a:t>
            </a:r>
            <a:r>
              <a:rPr lang="en-US" b="1" dirty="0">
                <a:latin typeface="AmazonEmber"/>
                <a:hlinkClick r:id="rId4">
                  <a:extLst>
                    <a:ext uri="{A12FA001-AC4F-418D-AE19-62706E023703}">
                      <ahyp:hlinkClr xmlns:ahyp="http://schemas.microsoft.com/office/drawing/2018/hyperlinkcolor" val="tx"/>
                    </a:ext>
                  </a:extLst>
                </a:hlinkClick>
              </a:rPr>
              <a:t>continuous delivery</a:t>
            </a:r>
            <a:r>
              <a:rPr lang="en-US" b="1" dirty="0">
                <a:latin typeface="AmazonEmber"/>
              </a:rPr>
              <a:t> let teams take ownership of services and then release updates to them quicker</a:t>
            </a:r>
            <a:r>
              <a:rPr lang="en-US" dirty="0">
                <a:latin typeface="AmazonEmber"/>
              </a:rPr>
              <a:t>.</a:t>
            </a:r>
          </a:p>
          <a:p>
            <a:endParaRPr lang="en-US" b="0" i="0" dirty="0">
              <a:effectLst/>
              <a:latin typeface="AmazonEmber"/>
            </a:endParaRPr>
          </a:p>
          <a:p>
            <a:endParaRPr lang="en-US" dirty="0">
              <a:latin typeface="AmazonEmber"/>
            </a:endParaRPr>
          </a:p>
          <a:p>
            <a:endParaRPr lang="en-US" b="0" i="0" dirty="0">
              <a:effectLst/>
              <a:latin typeface="AmazonEmber"/>
            </a:endParaRPr>
          </a:p>
          <a:p>
            <a:endParaRPr lang="en-US" dirty="0">
              <a:latin typeface="AmazonEmber"/>
            </a:endParaRPr>
          </a:p>
          <a:p>
            <a:endParaRPr lang="en-US" b="0" i="0" dirty="0">
              <a:effectLst/>
              <a:latin typeface="AmazonEmber"/>
            </a:endParaRPr>
          </a:p>
          <a:p>
            <a:endParaRPr lang="en-US" b="0" i="0" dirty="0">
              <a:effectLst/>
              <a:latin typeface="AmazonEmber"/>
            </a:endParaRPr>
          </a:p>
        </p:txBody>
      </p:sp>
      <p:pic>
        <p:nvPicPr>
          <p:cNvPr id="2056" name="Picture 8" descr="DevOps-What-is_delivery">
            <a:extLst>
              <a:ext uri="{FF2B5EF4-FFF2-40B4-BE49-F238E27FC236}">
                <a16:creationId xmlns:a16="http://schemas.microsoft.com/office/drawing/2014/main" id="{BD81F644-28BA-4F13-A3A7-3ACAD69DF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1689" y="4017821"/>
            <a:ext cx="1676400" cy="12001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CEDEA0B-3718-4CE3-82FE-75BA5B49CD41}"/>
              </a:ext>
            </a:extLst>
          </p:cNvPr>
          <p:cNvSpPr/>
          <p:nvPr/>
        </p:nvSpPr>
        <p:spPr>
          <a:xfrm>
            <a:off x="365762" y="3545058"/>
            <a:ext cx="8271802" cy="1754326"/>
          </a:xfrm>
          <a:prstGeom prst="rect">
            <a:avLst/>
          </a:prstGeom>
        </p:spPr>
        <p:txBody>
          <a:bodyPr wrap="square">
            <a:spAutoFit/>
          </a:bodyPr>
          <a:lstStyle/>
          <a:p>
            <a:r>
              <a:rPr lang="en-US" b="1" dirty="0">
                <a:latin typeface="AmazonEmber"/>
              </a:rPr>
              <a:t>2 .Rapid Delivery</a:t>
            </a:r>
          </a:p>
          <a:p>
            <a:r>
              <a:rPr lang="en-US" b="1" dirty="0">
                <a:latin typeface="AmazonEmber"/>
              </a:rPr>
              <a:t>Increase the frequency and pace of releases so you can innovate and improve your product faster. The quicker you can release new features and fix bugs, the faster you can respond to your customers’ needs and build competitive advantage. </a:t>
            </a:r>
            <a:r>
              <a:rPr lang="en-US" b="1" dirty="0">
                <a:latin typeface="AmazonEmber"/>
                <a:hlinkClick r:id="rId6">
                  <a:extLst>
                    <a:ext uri="{A12FA001-AC4F-418D-AE19-62706E023703}">
                      <ahyp:hlinkClr xmlns:ahyp="http://schemas.microsoft.com/office/drawing/2018/hyperlinkcolor" val="tx"/>
                    </a:ext>
                  </a:extLst>
                </a:hlinkClick>
              </a:rPr>
              <a:t>Continuous integration</a:t>
            </a:r>
            <a:r>
              <a:rPr lang="en-US" b="1" dirty="0">
                <a:latin typeface="AmazonEmber"/>
              </a:rPr>
              <a:t> and </a:t>
            </a:r>
            <a:r>
              <a:rPr lang="en-US" b="1" dirty="0">
                <a:latin typeface="AmazonEmber"/>
                <a:hlinkClick r:id="rId4">
                  <a:extLst>
                    <a:ext uri="{A12FA001-AC4F-418D-AE19-62706E023703}">
                      <ahyp:hlinkClr xmlns:ahyp="http://schemas.microsoft.com/office/drawing/2018/hyperlinkcolor" val="tx"/>
                    </a:ext>
                  </a:extLst>
                </a:hlinkClick>
              </a:rPr>
              <a:t>continuous delivery</a:t>
            </a:r>
            <a:r>
              <a:rPr lang="en-US" b="1" dirty="0">
                <a:latin typeface="AmazonEmber"/>
              </a:rPr>
              <a:t> are practices that automate the software release process, from build to deploy</a:t>
            </a:r>
            <a:endParaRPr lang="en-US" b="1" i="0" dirty="0">
              <a:effectLst/>
              <a:latin typeface="AmazonEmber"/>
            </a:endParaRPr>
          </a:p>
        </p:txBody>
      </p:sp>
    </p:spTree>
    <p:extLst>
      <p:ext uri="{BB962C8B-B14F-4D97-AF65-F5344CB8AC3E}">
        <p14:creationId xmlns:p14="http://schemas.microsoft.com/office/powerpoint/2010/main" val="1471997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B1B657-3E74-4C08-AFBE-F52A7266D73A}"/>
              </a:ext>
            </a:extLst>
          </p:cNvPr>
          <p:cNvSpPr/>
          <p:nvPr/>
        </p:nvSpPr>
        <p:spPr>
          <a:xfrm>
            <a:off x="562708" y="797730"/>
            <a:ext cx="8440615" cy="5847755"/>
          </a:xfrm>
          <a:prstGeom prst="rect">
            <a:avLst/>
          </a:prstGeom>
        </p:spPr>
        <p:txBody>
          <a:bodyPr wrap="square">
            <a:spAutoFit/>
          </a:bodyPr>
          <a:lstStyle/>
          <a:p>
            <a:r>
              <a:rPr lang="en-US" sz="2000" b="1" dirty="0">
                <a:latin typeface="AmazonEmber"/>
              </a:rPr>
              <a:t>3. Reliability</a:t>
            </a:r>
          </a:p>
          <a:p>
            <a:r>
              <a:rPr lang="en-US" sz="2000" b="1" dirty="0">
                <a:latin typeface="AmazonEmber"/>
              </a:rPr>
              <a:t>Ensure the quality of application updates and infrastructure changes so you can reliably deliver at a more rapid pace while maintaining a positive experience for end users. Use practices like </a:t>
            </a:r>
            <a:r>
              <a:rPr lang="en-US" sz="2000" b="1" dirty="0">
                <a:latin typeface="AmazonEmber"/>
                <a:hlinkClick r:id="rId2">
                  <a:extLst>
                    <a:ext uri="{A12FA001-AC4F-418D-AE19-62706E023703}">
                      <ahyp:hlinkClr xmlns:ahyp="http://schemas.microsoft.com/office/drawing/2018/hyperlinkcolor" val="tx"/>
                    </a:ext>
                  </a:extLst>
                </a:hlinkClick>
              </a:rPr>
              <a:t>continuous integration</a:t>
            </a:r>
            <a:r>
              <a:rPr lang="en-US" sz="2000" b="1" dirty="0">
                <a:latin typeface="AmazonEmber"/>
              </a:rPr>
              <a:t> and </a:t>
            </a:r>
            <a:r>
              <a:rPr lang="en-US" sz="2000" b="1" dirty="0">
                <a:latin typeface="AmazonEmber"/>
                <a:hlinkClick r:id="rId3">
                  <a:extLst>
                    <a:ext uri="{A12FA001-AC4F-418D-AE19-62706E023703}">
                      <ahyp:hlinkClr xmlns:ahyp="http://schemas.microsoft.com/office/drawing/2018/hyperlinkcolor" val="tx"/>
                    </a:ext>
                  </a:extLst>
                </a:hlinkClick>
              </a:rPr>
              <a:t>continuous delivery</a:t>
            </a:r>
            <a:r>
              <a:rPr lang="en-US" sz="2000" b="1" dirty="0">
                <a:latin typeface="AmazonEmber"/>
              </a:rPr>
              <a:t> to test that each change is functional and safe. </a:t>
            </a:r>
            <a:r>
              <a:rPr lang="en-US" sz="2000" b="1" dirty="0">
                <a:latin typeface="AmazonEmber"/>
                <a:hlinkClick r:id="rId4">
                  <a:extLst>
                    <a:ext uri="{A12FA001-AC4F-418D-AE19-62706E023703}">
                      <ahyp:hlinkClr xmlns:ahyp="http://schemas.microsoft.com/office/drawing/2018/hyperlinkcolor" val="tx"/>
                    </a:ext>
                  </a:extLst>
                </a:hlinkClick>
              </a:rPr>
              <a:t>Monitoring and logging</a:t>
            </a:r>
            <a:r>
              <a:rPr lang="en-US" sz="2000" b="1" dirty="0">
                <a:latin typeface="AmazonEmber"/>
              </a:rPr>
              <a:t> practices help you stay informed of performance in real-time.</a:t>
            </a:r>
          </a:p>
          <a:p>
            <a:endParaRPr lang="en-US" b="0" i="0" dirty="0">
              <a:effectLst/>
              <a:latin typeface="AmazonEmber"/>
            </a:endParaRPr>
          </a:p>
          <a:p>
            <a:endParaRPr lang="en-US" dirty="0">
              <a:latin typeface="AmazonEmber"/>
            </a:endParaRPr>
          </a:p>
          <a:p>
            <a:endParaRPr lang="en-US" b="0" i="0" dirty="0">
              <a:effectLst/>
              <a:latin typeface="AmazonEmber"/>
            </a:endParaRPr>
          </a:p>
          <a:p>
            <a:endParaRPr lang="en-US" dirty="0">
              <a:latin typeface="AmazonEmber"/>
            </a:endParaRPr>
          </a:p>
          <a:p>
            <a:br>
              <a:rPr lang="en-US" dirty="0"/>
            </a:br>
            <a:r>
              <a:rPr lang="en-US" dirty="0"/>
              <a:t>4. </a:t>
            </a:r>
            <a:r>
              <a:rPr lang="en-US" b="1" dirty="0"/>
              <a:t>Scale</a:t>
            </a:r>
          </a:p>
          <a:p>
            <a:r>
              <a:rPr lang="en-US" b="1" dirty="0"/>
              <a:t>Operate and manage your infrastructure and development processes at scale. Automation and consistency help you manage complex or changing systems efficiently and with reduced risk. For example, </a:t>
            </a:r>
            <a:r>
              <a:rPr lang="en-US" b="1" dirty="0">
                <a:hlinkClick r:id="rId5"/>
              </a:rPr>
              <a:t>infrastructure as code</a:t>
            </a:r>
            <a:r>
              <a:rPr lang="en-US" b="1" dirty="0"/>
              <a:t> helps you manage your development, testing, and production environments in a repeatable and more efficient manner.</a:t>
            </a:r>
          </a:p>
          <a:p>
            <a:endParaRPr lang="en-US" b="0" i="0" dirty="0">
              <a:effectLst/>
              <a:latin typeface="AmazonEmber"/>
            </a:endParaRPr>
          </a:p>
        </p:txBody>
      </p:sp>
      <p:pic>
        <p:nvPicPr>
          <p:cNvPr id="3074" name="Picture 2" descr="DevOps-What-is_reliability">
            <a:extLst>
              <a:ext uri="{FF2B5EF4-FFF2-40B4-BE49-F238E27FC236}">
                <a16:creationId xmlns:a16="http://schemas.microsoft.com/office/drawing/2014/main" id="{63E2CB88-42F2-48DD-8BFF-02B59780C0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8107" y="1674893"/>
            <a:ext cx="16764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Ops-What-is_scale">
            <a:extLst>
              <a:ext uri="{FF2B5EF4-FFF2-40B4-BE49-F238E27FC236}">
                <a16:creationId xmlns:a16="http://schemas.microsoft.com/office/drawing/2014/main" id="{DDF899A4-C01F-4F5A-ACCA-B6F3BBB19C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5923" y="4583032"/>
            <a:ext cx="16668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76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8779B4-B23A-432B-9947-778E5024CF47}"/>
              </a:ext>
            </a:extLst>
          </p:cNvPr>
          <p:cNvSpPr/>
          <p:nvPr/>
        </p:nvSpPr>
        <p:spPr>
          <a:xfrm>
            <a:off x="225083" y="407963"/>
            <a:ext cx="8918917" cy="5078313"/>
          </a:xfrm>
          <a:prstGeom prst="rect">
            <a:avLst/>
          </a:prstGeom>
        </p:spPr>
        <p:txBody>
          <a:bodyPr wrap="square">
            <a:spAutoFit/>
          </a:bodyPr>
          <a:lstStyle/>
          <a:p>
            <a:br>
              <a:rPr lang="en-US" dirty="0">
                <a:latin typeface="AmazonEmber"/>
              </a:rPr>
            </a:br>
            <a:r>
              <a:rPr lang="en-US" b="1" dirty="0">
                <a:latin typeface="AmazonEmber"/>
              </a:rPr>
              <a:t>5 .Improved Collaboration</a:t>
            </a:r>
          </a:p>
          <a:p>
            <a:r>
              <a:rPr lang="en-US" b="1" dirty="0">
                <a:latin typeface="AmazonEmber"/>
              </a:rPr>
              <a:t>Build more effective teams under a DevOps cultural model, which emphasizes values such as ownership and accountability. Developers and operations teams </a:t>
            </a:r>
            <a:r>
              <a:rPr lang="en-US" b="1" dirty="0">
                <a:latin typeface="AmazonEmber"/>
                <a:hlinkClick r:id="rId2">
                  <a:extLst>
                    <a:ext uri="{A12FA001-AC4F-418D-AE19-62706E023703}">
                      <ahyp:hlinkClr xmlns:ahyp="http://schemas.microsoft.com/office/drawing/2018/hyperlinkcolor" val="tx"/>
                    </a:ext>
                  </a:extLst>
                </a:hlinkClick>
              </a:rPr>
              <a:t>collaborate</a:t>
            </a:r>
            <a:r>
              <a:rPr lang="en-US" b="1" dirty="0">
                <a:latin typeface="AmazonEmber"/>
              </a:rPr>
              <a:t> closely, share many responsibilities, and combine their workflows. This reduces inefficiencies and saves time (e.g. reduced handover periods between developers and operations, writing code that takes into account the environment in which it is run).</a:t>
            </a:r>
          </a:p>
          <a:p>
            <a:endParaRPr lang="en-US" b="1" i="0" dirty="0">
              <a:effectLst/>
              <a:latin typeface="AmazonEmber"/>
            </a:endParaRPr>
          </a:p>
          <a:p>
            <a:endParaRPr lang="en-US" b="1" dirty="0">
              <a:latin typeface="AmazonEmber"/>
            </a:endParaRPr>
          </a:p>
          <a:p>
            <a:endParaRPr lang="en-US" b="1" i="0" dirty="0">
              <a:effectLst/>
              <a:latin typeface="AmazonEmber"/>
            </a:endParaRPr>
          </a:p>
          <a:p>
            <a:br>
              <a:rPr lang="en-US" dirty="0"/>
            </a:br>
            <a:r>
              <a:rPr lang="en-US" b="1" dirty="0"/>
              <a:t>6. Security</a:t>
            </a:r>
          </a:p>
          <a:p>
            <a:r>
              <a:rPr lang="en-US" b="1" dirty="0"/>
              <a:t>Move quickly while retaining control and preserving compliance. You can adopt a DevOps model without sacrificing security by using automated compliance policies, fine-grained controls, and configuration management techniques. For example, using infrastructure as code and </a:t>
            </a:r>
            <a:r>
              <a:rPr lang="en-US" b="1" dirty="0">
                <a:hlinkClick r:id="rId3"/>
              </a:rPr>
              <a:t>policy as code</a:t>
            </a:r>
            <a:r>
              <a:rPr lang="en-US" b="1" dirty="0"/>
              <a:t>, you can define and then track compliance at scale.</a:t>
            </a:r>
          </a:p>
          <a:p>
            <a:endParaRPr lang="en-US" b="1" i="0" dirty="0">
              <a:effectLst/>
              <a:latin typeface="AmazonEmber"/>
            </a:endParaRPr>
          </a:p>
        </p:txBody>
      </p:sp>
      <p:pic>
        <p:nvPicPr>
          <p:cNvPr id="4098" name="Picture 2" descr="DevOps-What-is_collaboration">
            <a:extLst>
              <a:ext uri="{FF2B5EF4-FFF2-40B4-BE49-F238E27FC236}">
                <a16:creationId xmlns:a16="http://schemas.microsoft.com/office/drawing/2014/main" id="{8237DB70-86B2-4B40-A7A7-75B5F3BF8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769" y="1239138"/>
            <a:ext cx="16764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vOps-What-is_security">
            <a:extLst>
              <a:ext uri="{FF2B5EF4-FFF2-40B4-BE49-F238E27FC236}">
                <a16:creationId xmlns:a16="http://schemas.microsoft.com/office/drawing/2014/main" id="{71DD1EAF-18C4-47D0-AA05-BD0EC5E98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160" y="3429000"/>
            <a:ext cx="167640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1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0400-96DC-49E8-9DC9-4A59CEB0EF34}"/>
              </a:ext>
            </a:extLst>
          </p:cNvPr>
          <p:cNvSpPr>
            <a:spLocks noGrp="1"/>
          </p:cNvSpPr>
          <p:nvPr>
            <p:ph type="title"/>
          </p:nvPr>
        </p:nvSpPr>
        <p:spPr/>
        <p:txBody>
          <a:bodyPr/>
          <a:lstStyle/>
          <a:p>
            <a:r>
              <a:rPr lang="en-US" b="1" u="sng" dirty="0"/>
              <a:t>Software Development Cycle</a:t>
            </a:r>
          </a:p>
        </p:txBody>
      </p:sp>
      <p:pic>
        <p:nvPicPr>
          <p:cNvPr id="4" name="Content Placeholder 3">
            <a:extLst>
              <a:ext uri="{FF2B5EF4-FFF2-40B4-BE49-F238E27FC236}">
                <a16:creationId xmlns:a16="http://schemas.microsoft.com/office/drawing/2014/main" id="{C5E3AF22-37E5-4A58-B2AC-D906E3605773}"/>
              </a:ext>
            </a:extLst>
          </p:cNvPr>
          <p:cNvPicPr>
            <a:picLocks noGrp="1" noChangeAspect="1"/>
          </p:cNvPicPr>
          <p:nvPr>
            <p:ph idx="1"/>
          </p:nvPr>
        </p:nvPicPr>
        <p:blipFill rotWithShape="1">
          <a:blip r:embed="rId2"/>
          <a:srcRect l="12407" t="29064" r="16150" b="13854"/>
          <a:stretch/>
        </p:blipFill>
        <p:spPr>
          <a:xfrm>
            <a:off x="1012874" y="1434906"/>
            <a:ext cx="10185009" cy="4970376"/>
          </a:xfrm>
          <a:prstGeom prst="rect">
            <a:avLst/>
          </a:prstGeom>
        </p:spPr>
      </p:pic>
    </p:spTree>
    <p:extLst>
      <p:ext uri="{BB962C8B-B14F-4D97-AF65-F5344CB8AC3E}">
        <p14:creationId xmlns:p14="http://schemas.microsoft.com/office/powerpoint/2010/main" val="3986956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evOps Lifecycle? Devops Lifecycle Phases Plan &amp; Measure">
            <a:extLst>
              <a:ext uri="{FF2B5EF4-FFF2-40B4-BE49-F238E27FC236}">
                <a16:creationId xmlns:a16="http://schemas.microsoft.com/office/drawing/2014/main" id="{BF823625-BB3A-4119-9F42-94C8E07294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9994" y="407963"/>
            <a:ext cx="9509760" cy="584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79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0517-E499-463E-AE25-03CB66191966}"/>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34F7ECE9-0680-4686-A7FD-25067DB79A75}"/>
              </a:ext>
            </a:extLst>
          </p:cNvPr>
          <p:cNvPicPr>
            <a:picLocks noGrp="1" noChangeAspect="1"/>
          </p:cNvPicPr>
          <p:nvPr>
            <p:ph idx="1"/>
          </p:nvPr>
        </p:nvPicPr>
        <p:blipFill rotWithShape="1">
          <a:blip r:embed="rId2"/>
          <a:srcRect l="18815" t="44957" r="19355" b="13132"/>
          <a:stretch/>
        </p:blipFill>
        <p:spPr>
          <a:xfrm>
            <a:off x="872197" y="1463040"/>
            <a:ext cx="9178637" cy="4726745"/>
          </a:xfrm>
          <a:prstGeom prst="rect">
            <a:avLst/>
          </a:prstGeom>
        </p:spPr>
      </p:pic>
    </p:spTree>
    <p:extLst>
      <p:ext uri="{BB962C8B-B14F-4D97-AF65-F5344CB8AC3E}">
        <p14:creationId xmlns:p14="http://schemas.microsoft.com/office/powerpoint/2010/main" val="197732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99A2-461E-44D7-BC0E-1BD7DA4A4012}"/>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99AD4EC9-0FC3-4C16-ADA1-F712692D7B65}"/>
              </a:ext>
            </a:extLst>
          </p:cNvPr>
          <p:cNvPicPr>
            <a:picLocks noGrp="1" noChangeAspect="1"/>
          </p:cNvPicPr>
          <p:nvPr>
            <p:ph idx="1"/>
          </p:nvPr>
        </p:nvPicPr>
        <p:blipFill rotWithShape="1">
          <a:blip r:embed="rId2"/>
          <a:srcRect l="21267" t="43590" r="25009" b="7712"/>
          <a:stretch/>
        </p:blipFill>
        <p:spPr>
          <a:xfrm>
            <a:off x="745588" y="1853248"/>
            <a:ext cx="10156874" cy="4552033"/>
          </a:xfrm>
          <a:prstGeom prst="rect">
            <a:avLst/>
          </a:prstGeom>
        </p:spPr>
      </p:pic>
    </p:spTree>
    <p:extLst>
      <p:ext uri="{BB962C8B-B14F-4D97-AF65-F5344CB8AC3E}">
        <p14:creationId xmlns:p14="http://schemas.microsoft.com/office/powerpoint/2010/main" val="3093352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1BE6-F5F2-4847-B2F8-2C8659D18A3C}"/>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C10CA142-669C-4036-9E43-CD299C19F40F}"/>
              </a:ext>
            </a:extLst>
          </p:cNvPr>
          <p:cNvPicPr>
            <a:picLocks noGrp="1" noChangeAspect="1"/>
          </p:cNvPicPr>
          <p:nvPr>
            <p:ph idx="1"/>
          </p:nvPr>
        </p:nvPicPr>
        <p:blipFill rotWithShape="1">
          <a:blip r:embed="rId2"/>
          <a:srcRect l="20700" t="43280" r="20674" b="8774"/>
          <a:stretch/>
        </p:blipFill>
        <p:spPr>
          <a:xfrm>
            <a:off x="646111" y="1547446"/>
            <a:ext cx="10495501" cy="4857836"/>
          </a:xfrm>
          <a:prstGeom prst="rect">
            <a:avLst/>
          </a:prstGeom>
        </p:spPr>
      </p:pic>
    </p:spTree>
    <p:extLst>
      <p:ext uri="{BB962C8B-B14F-4D97-AF65-F5344CB8AC3E}">
        <p14:creationId xmlns:p14="http://schemas.microsoft.com/office/powerpoint/2010/main" val="1956706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1D24-0EC4-44EE-8E80-170580A6EEBD}"/>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10245A39-C318-4869-A883-532F84DF3AFB}"/>
              </a:ext>
            </a:extLst>
          </p:cNvPr>
          <p:cNvPicPr>
            <a:picLocks noGrp="1" noChangeAspect="1"/>
          </p:cNvPicPr>
          <p:nvPr>
            <p:ph idx="1"/>
          </p:nvPr>
        </p:nvPicPr>
        <p:blipFill rotWithShape="1">
          <a:blip r:embed="rId2"/>
          <a:srcRect l="19757" t="42945" r="21806" b="10115"/>
          <a:stretch/>
        </p:blipFill>
        <p:spPr>
          <a:xfrm>
            <a:off x="646111" y="1603717"/>
            <a:ext cx="10720584" cy="4801565"/>
          </a:xfrm>
          <a:prstGeom prst="rect">
            <a:avLst/>
          </a:prstGeom>
        </p:spPr>
      </p:pic>
    </p:spTree>
    <p:extLst>
      <p:ext uri="{BB962C8B-B14F-4D97-AF65-F5344CB8AC3E}">
        <p14:creationId xmlns:p14="http://schemas.microsoft.com/office/powerpoint/2010/main" val="3861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6129-07C8-4F33-88CE-1D7B06CD9A73}"/>
              </a:ext>
            </a:extLst>
          </p:cNvPr>
          <p:cNvSpPr>
            <a:spLocks noGrp="1"/>
          </p:cNvSpPr>
          <p:nvPr>
            <p:ph type="title"/>
          </p:nvPr>
        </p:nvSpPr>
        <p:spPr/>
        <p:txBody>
          <a:bodyPr/>
          <a:lstStyle/>
          <a:p>
            <a:r>
              <a:rPr lang="en-US" dirty="0"/>
              <a:t>How DevOps Work?</a:t>
            </a:r>
          </a:p>
        </p:txBody>
      </p:sp>
      <p:pic>
        <p:nvPicPr>
          <p:cNvPr id="5" name="Content Placeholder 4">
            <a:extLst>
              <a:ext uri="{FF2B5EF4-FFF2-40B4-BE49-F238E27FC236}">
                <a16:creationId xmlns:a16="http://schemas.microsoft.com/office/drawing/2014/main" id="{7FF08F61-5535-4CAA-A11B-CD3158605AFA}"/>
              </a:ext>
            </a:extLst>
          </p:cNvPr>
          <p:cNvPicPr>
            <a:picLocks noGrp="1" noChangeAspect="1"/>
          </p:cNvPicPr>
          <p:nvPr>
            <p:ph idx="1"/>
          </p:nvPr>
        </p:nvPicPr>
        <p:blipFill rotWithShape="1">
          <a:blip r:embed="rId2"/>
          <a:srcRect l="19192" t="42611" r="20109" b="11456"/>
          <a:stretch/>
        </p:blipFill>
        <p:spPr>
          <a:xfrm>
            <a:off x="379828" y="1463040"/>
            <a:ext cx="10522634" cy="4942242"/>
          </a:xfrm>
          <a:prstGeom prst="rect">
            <a:avLst/>
          </a:prstGeom>
        </p:spPr>
      </p:pic>
    </p:spTree>
    <p:extLst>
      <p:ext uri="{BB962C8B-B14F-4D97-AF65-F5344CB8AC3E}">
        <p14:creationId xmlns:p14="http://schemas.microsoft.com/office/powerpoint/2010/main" val="668471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B836-D399-47B8-9A91-E3ED70AB519C}"/>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476D73A5-76EC-4F4E-9307-933D7B99BAB4}"/>
              </a:ext>
            </a:extLst>
          </p:cNvPr>
          <p:cNvPicPr>
            <a:picLocks noGrp="1" noChangeAspect="1"/>
          </p:cNvPicPr>
          <p:nvPr>
            <p:ph idx="1"/>
          </p:nvPr>
        </p:nvPicPr>
        <p:blipFill rotWithShape="1">
          <a:blip r:embed="rId2"/>
          <a:srcRect l="19758" t="42611" r="19921" b="7767"/>
          <a:stretch/>
        </p:blipFill>
        <p:spPr>
          <a:xfrm>
            <a:off x="801858" y="1674055"/>
            <a:ext cx="10353822" cy="4731227"/>
          </a:xfrm>
          <a:prstGeom prst="rect">
            <a:avLst/>
          </a:prstGeom>
        </p:spPr>
      </p:pic>
    </p:spTree>
    <p:extLst>
      <p:ext uri="{BB962C8B-B14F-4D97-AF65-F5344CB8AC3E}">
        <p14:creationId xmlns:p14="http://schemas.microsoft.com/office/powerpoint/2010/main" val="1535425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08836-D855-4145-B891-7F0D01F8D21F}"/>
              </a:ext>
            </a:extLst>
          </p:cNvPr>
          <p:cNvSpPr>
            <a:spLocks noGrp="1"/>
          </p:cNvSpPr>
          <p:nvPr>
            <p:ph type="title"/>
          </p:nvPr>
        </p:nvSpPr>
        <p:spPr/>
        <p:txBody>
          <a:bodyPr/>
          <a:lstStyle/>
          <a:p>
            <a:r>
              <a:rPr lang="en-US" dirty="0"/>
              <a:t>How DevOps Work?</a:t>
            </a:r>
          </a:p>
        </p:txBody>
      </p:sp>
      <p:pic>
        <p:nvPicPr>
          <p:cNvPr id="4" name="Content Placeholder 3">
            <a:extLst>
              <a:ext uri="{FF2B5EF4-FFF2-40B4-BE49-F238E27FC236}">
                <a16:creationId xmlns:a16="http://schemas.microsoft.com/office/drawing/2014/main" id="{7DEAB8AF-5616-41D6-B055-5EC66486E805}"/>
              </a:ext>
            </a:extLst>
          </p:cNvPr>
          <p:cNvPicPr>
            <a:picLocks noGrp="1" noChangeAspect="1"/>
          </p:cNvPicPr>
          <p:nvPr>
            <p:ph idx="1"/>
          </p:nvPr>
        </p:nvPicPr>
        <p:blipFill rotWithShape="1">
          <a:blip r:embed="rId2"/>
          <a:srcRect l="19568" t="43281" r="19922" b="9109"/>
          <a:stretch/>
        </p:blipFill>
        <p:spPr>
          <a:xfrm>
            <a:off x="436097" y="1674056"/>
            <a:ext cx="10677379" cy="4881490"/>
          </a:xfrm>
          <a:prstGeom prst="rect">
            <a:avLst/>
          </a:prstGeom>
        </p:spPr>
      </p:pic>
    </p:spTree>
    <p:extLst>
      <p:ext uri="{BB962C8B-B14F-4D97-AF65-F5344CB8AC3E}">
        <p14:creationId xmlns:p14="http://schemas.microsoft.com/office/powerpoint/2010/main" val="843428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C41A-E2CF-45D1-8517-BE600669B625}"/>
              </a:ext>
            </a:extLst>
          </p:cNvPr>
          <p:cNvSpPr>
            <a:spLocks noGrp="1"/>
          </p:cNvSpPr>
          <p:nvPr>
            <p:ph type="title"/>
          </p:nvPr>
        </p:nvSpPr>
        <p:spPr/>
        <p:txBody>
          <a:bodyPr/>
          <a:lstStyle/>
          <a:p>
            <a:r>
              <a:rPr lang="en-US" dirty="0"/>
              <a:t>Why DevOps Matters</a:t>
            </a:r>
            <a:br>
              <a:rPr lang="en-US" dirty="0"/>
            </a:br>
            <a:endParaRPr lang="en-US" dirty="0"/>
          </a:p>
        </p:txBody>
      </p:sp>
      <p:sp>
        <p:nvSpPr>
          <p:cNvPr id="3" name="Content Placeholder 2">
            <a:extLst>
              <a:ext uri="{FF2B5EF4-FFF2-40B4-BE49-F238E27FC236}">
                <a16:creationId xmlns:a16="http://schemas.microsoft.com/office/drawing/2014/main" id="{9FCF5BF2-AB76-4636-A5AA-6154EB10AD99}"/>
              </a:ext>
            </a:extLst>
          </p:cNvPr>
          <p:cNvSpPr>
            <a:spLocks noGrp="1"/>
          </p:cNvSpPr>
          <p:nvPr>
            <p:ph idx="1"/>
          </p:nvPr>
        </p:nvSpPr>
        <p:spPr/>
        <p:txBody>
          <a:bodyPr/>
          <a:lstStyle/>
          <a:p>
            <a:r>
              <a:rPr lang="en-US" b="1" i="1" u="sng" dirty="0"/>
              <a:t>Software and the Internet have transformed the world and its industries, from shopping to entertainment to banking. Software no longer merely supports a business; rather it becomes an integral component of every part of a business. Companies interact with their customers through software delivered as online services or applications and on all sorts of devices. They also use software to increase operational efficiencies by transforming every part of the value chain, such as logistics, communications, and operations. In a similar way that physical goods companies transformed how they design, build, and deliver products using industrial automation throughout the 20th century, companies in today’s world must transform how they build and deliver software.</a:t>
            </a:r>
          </a:p>
        </p:txBody>
      </p:sp>
    </p:spTree>
    <p:extLst>
      <p:ext uri="{BB962C8B-B14F-4D97-AF65-F5344CB8AC3E}">
        <p14:creationId xmlns:p14="http://schemas.microsoft.com/office/powerpoint/2010/main" val="2073415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A3CB-FEFD-4465-8B34-B5CCEFF1E5BB}"/>
              </a:ext>
            </a:extLst>
          </p:cNvPr>
          <p:cNvSpPr>
            <a:spLocks noGrp="1"/>
          </p:cNvSpPr>
          <p:nvPr>
            <p:ph type="title"/>
          </p:nvPr>
        </p:nvSpPr>
        <p:spPr/>
        <p:txBody>
          <a:bodyPr/>
          <a:lstStyle/>
          <a:p>
            <a:r>
              <a:rPr lang="en-US" dirty="0"/>
              <a:t>How to Adopt a DevOps Model</a:t>
            </a:r>
            <a:br>
              <a:rPr lang="en-US" dirty="0"/>
            </a:br>
            <a:br>
              <a:rPr lang="en-US" dirty="0"/>
            </a:br>
            <a:endParaRPr lang="en-US" dirty="0"/>
          </a:p>
        </p:txBody>
      </p:sp>
      <p:sp>
        <p:nvSpPr>
          <p:cNvPr id="3" name="Content Placeholder 2">
            <a:extLst>
              <a:ext uri="{FF2B5EF4-FFF2-40B4-BE49-F238E27FC236}">
                <a16:creationId xmlns:a16="http://schemas.microsoft.com/office/drawing/2014/main" id="{694A0299-75F9-43F2-A16A-A4F040384786}"/>
              </a:ext>
            </a:extLst>
          </p:cNvPr>
          <p:cNvSpPr>
            <a:spLocks noGrp="1"/>
          </p:cNvSpPr>
          <p:nvPr>
            <p:ph idx="1"/>
          </p:nvPr>
        </p:nvSpPr>
        <p:spPr>
          <a:xfrm>
            <a:off x="1103312" y="1547446"/>
            <a:ext cx="8946541" cy="4700953"/>
          </a:xfrm>
        </p:spPr>
        <p:txBody>
          <a:bodyPr>
            <a:normAutofit fontScale="92500" lnSpcReduction="20000"/>
          </a:bodyPr>
          <a:lstStyle/>
          <a:p>
            <a:r>
              <a:rPr lang="en-US" b="1" dirty="0"/>
              <a:t>Transitioning to DevOps requires a change in culture and mindset. At its simplest, DevOps is about removing the barriers between two traditionally siloed teams, development and operations.</a:t>
            </a:r>
          </a:p>
          <a:p>
            <a:r>
              <a:rPr lang="en-US" b="1" dirty="0"/>
              <a:t> In some organizations, there may not even be separate development and operations teams; engineers may do both. With DevOps, the two teams work together to optimize both the productivity of developers and the reliability of operations. </a:t>
            </a:r>
          </a:p>
          <a:p>
            <a:r>
              <a:rPr lang="en-US" b="1" dirty="0"/>
              <a:t>They strive to communicate frequently, increase efficiencies, and improve the quality of services they provide to customers. They take full ownership for their services, often beyond where their stated roles or titles have traditionally been scoped by thinking about the end customer’s needs and how they can contribute to solving those needs. Quality assurance and security teams may also become tightly integrated with these teams. </a:t>
            </a:r>
          </a:p>
          <a:p>
            <a:r>
              <a:rPr lang="en-US" b="1" dirty="0"/>
              <a:t>Organizations using a DevOps model, regardless of their organizational structure, have teams that view the entire development and infrastructure lifecycle as part of their responsibilities</a:t>
            </a:r>
          </a:p>
        </p:txBody>
      </p:sp>
    </p:spTree>
    <p:extLst>
      <p:ext uri="{BB962C8B-B14F-4D97-AF65-F5344CB8AC3E}">
        <p14:creationId xmlns:p14="http://schemas.microsoft.com/office/powerpoint/2010/main" val="264825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53D1-9481-4CF4-A671-3DA7A2202ED6}"/>
              </a:ext>
            </a:extLst>
          </p:cNvPr>
          <p:cNvSpPr>
            <a:spLocks noGrp="1"/>
          </p:cNvSpPr>
          <p:nvPr>
            <p:ph type="title"/>
          </p:nvPr>
        </p:nvSpPr>
        <p:spPr/>
        <p:txBody>
          <a:bodyPr/>
          <a:lstStyle/>
          <a:p>
            <a:r>
              <a:rPr lang="en-US" b="1" u="sng" dirty="0"/>
              <a:t>Software Development Cycle</a:t>
            </a:r>
            <a:endParaRPr lang="en-US" dirty="0"/>
          </a:p>
        </p:txBody>
      </p:sp>
      <p:pic>
        <p:nvPicPr>
          <p:cNvPr id="4" name="Picture 3">
            <a:extLst>
              <a:ext uri="{FF2B5EF4-FFF2-40B4-BE49-F238E27FC236}">
                <a16:creationId xmlns:a16="http://schemas.microsoft.com/office/drawing/2014/main" id="{94711A44-0C53-459C-ADC8-7ADA1C7D8CA9}"/>
              </a:ext>
            </a:extLst>
          </p:cNvPr>
          <p:cNvPicPr>
            <a:picLocks noChangeAspect="1"/>
          </p:cNvPicPr>
          <p:nvPr/>
        </p:nvPicPr>
        <p:blipFill rotWithShape="1">
          <a:blip r:embed="rId2"/>
          <a:srcRect l="12466" t="25478" r="15306" b="13314"/>
          <a:stretch/>
        </p:blipFill>
        <p:spPr>
          <a:xfrm>
            <a:off x="1089244" y="1533378"/>
            <a:ext cx="8805864" cy="492482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8208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8CCD-28BD-44E9-9D09-7B8C8C564B10}"/>
              </a:ext>
            </a:extLst>
          </p:cNvPr>
          <p:cNvSpPr>
            <a:spLocks noGrp="1"/>
          </p:cNvSpPr>
          <p:nvPr>
            <p:ph type="title"/>
          </p:nvPr>
        </p:nvSpPr>
        <p:spPr/>
        <p:txBody>
          <a:bodyPr/>
          <a:lstStyle/>
          <a:p>
            <a:r>
              <a:rPr lang="en-US" b="1" u="sng" dirty="0"/>
              <a:t>Software Development Cycle</a:t>
            </a:r>
            <a:endParaRPr lang="en-US" dirty="0"/>
          </a:p>
        </p:txBody>
      </p:sp>
      <p:pic>
        <p:nvPicPr>
          <p:cNvPr id="4" name="Content Placeholder 3">
            <a:extLst>
              <a:ext uri="{FF2B5EF4-FFF2-40B4-BE49-F238E27FC236}">
                <a16:creationId xmlns:a16="http://schemas.microsoft.com/office/drawing/2014/main" id="{A0545F33-5FD5-4E1C-90B4-849025C13CCB}"/>
              </a:ext>
            </a:extLst>
          </p:cNvPr>
          <p:cNvPicPr>
            <a:picLocks noGrp="1" noChangeAspect="1"/>
          </p:cNvPicPr>
          <p:nvPr>
            <p:ph idx="1"/>
          </p:nvPr>
        </p:nvPicPr>
        <p:blipFill rotWithShape="1">
          <a:blip r:embed="rId2"/>
          <a:srcRect l="13179" t="26518" r="11797" b="9779"/>
          <a:stretch/>
        </p:blipFill>
        <p:spPr>
          <a:xfrm>
            <a:off x="773723" y="1617784"/>
            <a:ext cx="8918917" cy="4473526"/>
          </a:xfrm>
          <a:prstGeom prst="rect">
            <a:avLst/>
          </a:prstGeom>
        </p:spPr>
      </p:pic>
    </p:spTree>
    <p:extLst>
      <p:ext uri="{BB962C8B-B14F-4D97-AF65-F5344CB8AC3E}">
        <p14:creationId xmlns:p14="http://schemas.microsoft.com/office/powerpoint/2010/main" val="67862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9998-9C5F-4E54-9C71-4A1E12582B23}"/>
              </a:ext>
            </a:extLst>
          </p:cNvPr>
          <p:cNvSpPr>
            <a:spLocks noGrp="1"/>
          </p:cNvSpPr>
          <p:nvPr>
            <p:ph type="title"/>
          </p:nvPr>
        </p:nvSpPr>
        <p:spPr/>
        <p:txBody>
          <a:bodyPr/>
          <a:lstStyle/>
          <a:p>
            <a:r>
              <a:rPr lang="en-US" b="1" u="sng" dirty="0"/>
              <a:t>Software Development Cycle</a:t>
            </a:r>
            <a:endParaRPr lang="en-US" dirty="0"/>
          </a:p>
        </p:txBody>
      </p:sp>
      <p:pic>
        <p:nvPicPr>
          <p:cNvPr id="4" name="Content Placeholder 3">
            <a:extLst>
              <a:ext uri="{FF2B5EF4-FFF2-40B4-BE49-F238E27FC236}">
                <a16:creationId xmlns:a16="http://schemas.microsoft.com/office/drawing/2014/main" id="{E03BC400-D457-459D-9EB5-7E2E46B0E180}"/>
              </a:ext>
            </a:extLst>
          </p:cNvPr>
          <p:cNvPicPr>
            <a:picLocks noGrp="1" noChangeAspect="1"/>
          </p:cNvPicPr>
          <p:nvPr>
            <p:ph idx="1"/>
          </p:nvPr>
        </p:nvPicPr>
        <p:blipFill rotWithShape="1">
          <a:blip r:embed="rId2"/>
          <a:srcRect l="12451" t="28529" r="10451" b="11120"/>
          <a:stretch/>
        </p:blipFill>
        <p:spPr>
          <a:xfrm>
            <a:off x="900332" y="1853248"/>
            <a:ext cx="9791114" cy="4337331"/>
          </a:xfrm>
          <a:prstGeom prst="rect">
            <a:avLst/>
          </a:prstGeom>
        </p:spPr>
      </p:pic>
    </p:spTree>
    <p:extLst>
      <p:ext uri="{BB962C8B-B14F-4D97-AF65-F5344CB8AC3E}">
        <p14:creationId xmlns:p14="http://schemas.microsoft.com/office/powerpoint/2010/main" val="8858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2841-B495-4898-9192-953AF0F1C620}"/>
              </a:ext>
            </a:extLst>
          </p:cNvPr>
          <p:cNvSpPr>
            <a:spLocks noGrp="1"/>
          </p:cNvSpPr>
          <p:nvPr>
            <p:ph type="title"/>
          </p:nvPr>
        </p:nvSpPr>
        <p:spPr/>
        <p:txBody>
          <a:bodyPr/>
          <a:lstStyle/>
          <a:p>
            <a:r>
              <a:rPr lang="en-US" b="1" u="sng" dirty="0"/>
              <a:t>Software Development Cycle</a:t>
            </a:r>
            <a:endParaRPr lang="en-US" dirty="0"/>
          </a:p>
        </p:txBody>
      </p:sp>
      <p:pic>
        <p:nvPicPr>
          <p:cNvPr id="4" name="Content Placeholder 3">
            <a:extLst>
              <a:ext uri="{FF2B5EF4-FFF2-40B4-BE49-F238E27FC236}">
                <a16:creationId xmlns:a16="http://schemas.microsoft.com/office/drawing/2014/main" id="{932432BA-4D6B-4D52-9861-7797A58595C8}"/>
              </a:ext>
            </a:extLst>
          </p:cNvPr>
          <p:cNvPicPr>
            <a:picLocks noGrp="1" noChangeAspect="1"/>
          </p:cNvPicPr>
          <p:nvPr>
            <p:ph idx="1"/>
          </p:nvPr>
        </p:nvPicPr>
        <p:blipFill rotWithShape="1">
          <a:blip r:embed="rId2"/>
          <a:srcRect l="11652" t="29309" r="13323" b="14281"/>
          <a:stretch/>
        </p:blipFill>
        <p:spPr>
          <a:xfrm>
            <a:off x="1153551" y="1702191"/>
            <a:ext cx="8897283" cy="4375051"/>
          </a:xfrm>
          <a:prstGeom prst="rect">
            <a:avLst/>
          </a:prstGeom>
        </p:spPr>
      </p:pic>
    </p:spTree>
    <p:extLst>
      <p:ext uri="{BB962C8B-B14F-4D97-AF65-F5344CB8AC3E}">
        <p14:creationId xmlns:p14="http://schemas.microsoft.com/office/powerpoint/2010/main" val="788783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7A19-6807-4351-A740-C065046ACB51}"/>
              </a:ext>
            </a:extLst>
          </p:cNvPr>
          <p:cNvSpPr>
            <a:spLocks noGrp="1"/>
          </p:cNvSpPr>
          <p:nvPr>
            <p:ph type="title"/>
          </p:nvPr>
        </p:nvSpPr>
        <p:spPr/>
        <p:txBody>
          <a:bodyPr/>
          <a:lstStyle/>
          <a:p>
            <a:r>
              <a:rPr lang="en-US" b="1" u="sng" dirty="0"/>
              <a:t>Software Development Cycle</a:t>
            </a:r>
            <a:endParaRPr lang="en-US" dirty="0"/>
          </a:p>
        </p:txBody>
      </p:sp>
      <p:sp>
        <p:nvSpPr>
          <p:cNvPr id="3" name="Content Placeholder 2">
            <a:extLst>
              <a:ext uri="{FF2B5EF4-FFF2-40B4-BE49-F238E27FC236}">
                <a16:creationId xmlns:a16="http://schemas.microsoft.com/office/drawing/2014/main" id="{E4CE7A28-132D-44FD-9968-423470CDED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8CCD93F-B53A-48B3-A6D4-FFEE7D22452E}"/>
              </a:ext>
            </a:extLst>
          </p:cNvPr>
          <p:cNvPicPr>
            <a:picLocks noChangeAspect="1"/>
          </p:cNvPicPr>
          <p:nvPr/>
        </p:nvPicPr>
        <p:blipFill rotWithShape="1">
          <a:blip r:embed="rId2"/>
          <a:srcRect l="10846" t="27012" r="12015" b="11981"/>
          <a:stretch/>
        </p:blipFill>
        <p:spPr>
          <a:xfrm>
            <a:off x="874220" y="1853936"/>
            <a:ext cx="9775023" cy="4551345"/>
          </a:xfrm>
          <a:prstGeom prst="rect">
            <a:avLst/>
          </a:prstGeom>
        </p:spPr>
      </p:pic>
    </p:spTree>
    <p:extLst>
      <p:ext uri="{BB962C8B-B14F-4D97-AF65-F5344CB8AC3E}">
        <p14:creationId xmlns:p14="http://schemas.microsoft.com/office/powerpoint/2010/main" val="368354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2594</TotalTime>
  <Words>615</Words>
  <Application>Microsoft Office PowerPoint</Application>
  <PresentationFormat>Widescreen</PresentationFormat>
  <Paragraphs>81</Paragraphs>
  <Slides>49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AmazonEmber</vt:lpstr>
      <vt:lpstr>Arial</vt:lpstr>
      <vt:lpstr>Calibri</vt:lpstr>
      <vt:lpstr>Century Gothic</vt:lpstr>
      <vt:lpstr>Wingdings</vt:lpstr>
      <vt:lpstr>Wingdings 3</vt:lpstr>
      <vt:lpstr>Ion</vt:lpstr>
      <vt:lpstr>PowerPoint Presentation</vt:lpstr>
      <vt:lpstr>AGENDA</vt:lpstr>
      <vt:lpstr>What is software development?</vt:lpstr>
      <vt:lpstr>Software Development Cycle</vt:lpstr>
      <vt:lpstr>Software Development Cycle</vt:lpstr>
      <vt:lpstr>Software Development Cycle</vt:lpstr>
      <vt:lpstr>Software Development Cycle</vt:lpstr>
      <vt:lpstr>Software Development Cycle</vt:lpstr>
      <vt:lpstr>Software Development Cycle</vt:lpstr>
      <vt:lpstr>SDLC Models</vt:lpstr>
      <vt:lpstr>PowerPoint Presentation</vt:lpstr>
      <vt:lpstr>Waterfall Model</vt:lpstr>
      <vt:lpstr>ADVANATAGES OF WATERFALL MODEL</vt:lpstr>
      <vt:lpstr>DISADVANATAGES OF WATERFALL MODEL</vt:lpstr>
      <vt:lpstr>AGILE MODEL</vt:lpstr>
      <vt:lpstr>ADVANTAGES OF AGILE MODEL</vt:lpstr>
      <vt:lpstr>DISADVANTAGES OF AGILE MODEL</vt:lpstr>
      <vt:lpstr>LEAN MODEL</vt:lpstr>
      <vt:lpstr>ADVANATGE OF LEAN MODEL</vt:lpstr>
      <vt:lpstr>DISADVANATAGES OF LEAN MODEL</vt:lpstr>
      <vt:lpstr>Waterfall vs Agile vs Lean</vt:lpstr>
      <vt:lpstr>Summarizing</vt:lpstr>
      <vt:lpstr>Summarizing</vt:lpstr>
      <vt:lpstr>Summarizing</vt:lpstr>
      <vt:lpstr>Breaking down silos between Development &amp; Operations </vt:lpstr>
      <vt:lpstr>PowerPoint Presentation</vt:lpstr>
      <vt:lpstr>PowerPoint Presentation</vt:lpstr>
      <vt:lpstr>Why DevOps?</vt:lpstr>
      <vt:lpstr>Why DevOps?</vt:lpstr>
      <vt:lpstr>Why DevOps?</vt:lpstr>
      <vt:lpstr>Why DevOps?</vt:lpstr>
      <vt:lpstr>Why DevOps?</vt:lpstr>
      <vt:lpstr>Why DevOps?</vt:lpstr>
      <vt:lpstr>What is DevOps?</vt:lpstr>
      <vt:lpstr>DevOps Model Defined </vt:lpstr>
      <vt:lpstr>Traditional IT vs DevOps</vt:lpstr>
      <vt:lpstr>Benefits of DevOps </vt:lpstr>
      <vt:lpstr>PowerPoint Presentation</vt:lpstr>
      <vt:lpstr>PowerPoint Presentation</vt:lpstr>
      <vt:lpstr>PowerPoint Presentation</vt:lpstr>
      <vt:lpstr>How DevOps Work?</vt:lpstr>
      <vt:lpstr>How DevOps Work?</vt:lpstr>
      <vt:lpstr>How DevOps Work?</vt:lpstr>
      <vt:lpstr>How DevOps Work?</vt:lpstr>
      <vt:lpstr>How DevOps Work?</vt:lpstr>
      <vt:lpstr>How DevOps Work?</vt:lpstr>
      <vt:lpstr>How DevOps Work?</vt:lpstr>
      <vt:lpstr>Why DevOps Matters </vt:lpstr>
      <vt:lpstr>How to Adopt a DevOps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software development?</dc:title>
  <dc:creator>Krishna Sapphire</dc:creator>
  <cp:lastModifiedBy>Krishna Sapphire</cp:lastModifiedBy>
  <cp:revision>52</cp:revision>
  <dcterms:created xsi:type="dcterms:W3CDTF">2021-04-08T08:24:20Z</dcterms:created>
  <dcterms:modified xsi:type="dcterms:W3CDTF">2021-05-16T02:29:32Z</dcterms:modified>
</cp:coreProperties>
</file>